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76" r:id="rId4"/>
    <p:sldMasterId id="2147483777" r:id="rId5"/>
    <p:sldMasterId id="214748377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Lst>
  <p:sldSz cy="5143500" cx="9144000"/>
  <p:notesSz cx="6858000" cy="9144000"/>
  <p:embeddedFontLst>
    <p:embeddedFont>
      <p:font typeface="Roboto Mono Medium"/>
      <p:regular r:id="rId41"/>
      <p:bold r:id="rId42"/>
      <p:italic r:id="rId43"/>
      <p:boldItalic r:id="rId44"/>
    </p:embeddedFont>
    <p:embeddedFont>
      <p:font typeface="Roboto Mono SemiBold"/>
      <p:regular r:id="rId45"/>
      <p:bold r:id="rId46"/>
      <p:italic r:id="rId47"/>
      <p:boldItalic r:id="rId48"/>
    </p:embeddedFont>
    <p:embeddedFont>
      <p:font typeface="Roboto"/>
      <p:regular r:id="rId49"/>
      <p:bold r:id="rId50"/>
      <p:italic r:id="rId51"/>
      <p:boldItalic r:id="rId52"/>
    </p:embeddedFont>
    <p:embeddedFont>
      <p:font typeface="Roboto Medium"/>
      <p:regular r:id="rId53"/>
      <p:bold r:id="rId54"/>
      <p:italic r:id="rId55"/>
      <p:boldItalic r:id="rId56"/>
    </p:embeddedFont>
    <p:embeddedFont>
      <p:font typeface="Google Sans"/>
      <p:regular r:id="rId57"/>
      <p:bold r:id="rId58"/>
      <p:italic r:id="rId59"/>
      <p:boldItalic r:id="rId60"/>
    </p:embeddedFont>
    <p:embeddedFont>
      <p:font typeface="Google Sans Medium"/>
      <p:regular r:id="rId61"/>
      <p:bold r:id="rId62"/>
      <p:italic r:id="rId63"/>
      <p:boldItalic r:id="rId64"/>
    </p:embeddedFont>
    <p:embeddedFont>
      <p:font typeface="Helvetica Neue Light"/>
      <p:regular r:id="rId65"/>
      <p:bold r:id="rId66"/>
      <p:italic r:id="rId67"/>
      <p:boldItalic r:id="rId68"/>
    </p:embeddedFont>
    <p:embeddedFont>
      <p:font typeface="Roboto Mono"/>
      <p:regular r:id="rId69"/>
      <p:bold r:id="rId70"/>
      <p:italic r:id="rId71"/>
      <p:boldItalic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A86996C-A40F-4670-8616-C8FA6CB53A01}">
  <a:tblStyle styleId="{3A86996C-A40F-4670-8616-C8FA6CB53A0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font" Target="fonts/RobotoMonoMedium-bold.fntdata"/><Relationship Id="rId41" Type="http://schemas.openxmlformats.org/officeDocument/2006/relationships/font" Target="fonts/RobotoMonoMedium-regular.fntdata"/><Relationship Id="rId44" Type="http://schemas.openxmlformats.org/officeDocument/2006/relationships/font" Target="fonts/RobotoMonoMedium-boldItalic.fntdata"/><Relationship Id="rId43" Type="http://schemas.openxmlformats.org/officeDocument/2006/relationships/font" Target="fonts/RobotoMonoMedium-italic.fntdata"/><Relationship Id="rId46" Type="http://schemas.openxmlformats.org/officeDocument/2006/relationships/font" Target="fonts/RobotoMonoSemiBold-bold.fntdata"/><Relationship Id="rId45" Type="http://schemas.openxmlformats.org/officeDocument/2006/relationships/font" Target="fonts/RobotoMonoSemiBold-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RobotoMonoSemiBold-boldItalic.fntdata"/><Relationship Id="rId47" Type="http://schemas.openxmlformats.org/officeDocument/2006/relationships/font" Target="fonts/RobotoMonoSemiBold-italic.fntdata"/><Relationship Id="rId49" Type="http://schemas.openxmlformats.org/officeDocument/2006/relationships/font" Target="fonts/Roboto-regular.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72" Type="http://schemas.openxmlformats.org/officeDocument/2006/relationships/font" Target="fonts/RobotoMono-boldItalic.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RobotoMono-italic.fntdata"/><Relationship Id="rId70" Type="http://schemas.openxmlformats.org/officeDocument/2006/relationships/font" Target="fonts/RobotoMono-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GoogleSansMedium-bold.fntdata"/><Relationship Id="rId61" Type="http://schemas.openxmlformats.org/officeDocument/2006/relationships/font" Target="fonts/GoogleSansMedium-regular.fntdata"/><Relationship Id="rId20" Type="http://schemas.openxmlformats.org/officeDocument/2006/relationships/slide" Target="slides/slide13.xml"/><Relationship Id="rId64" Type="http://schemas.openxmlformats.org/officeDocument/2006/relationships/font" Target="fonts/GoogleSansMedium-boldItalic.fntdata"/><Relationship Id="rId63" Type="http://schemas.openxmlformats.org/officeDocument/2006/relationships/font" Target="fonts/GoogleSansMedium-italic.fntdata"/><Relationship Id="rId22" Type="http://schemas.openxmlformats.org/officeDocument/2006/relationships/slide" Target="slides/slide15.xml"/><Relationship Id="rId66" Type="http://schemas.openxmlformats.org/officeDocument/2006/relationships/font" Target="fonts/HelveticaNeueLight-bold.fntdata"/><Relationship Id="rId21" Type="http://schemas.openxmlformats.org/officeDocument/2006/relationships/slide" Target="slides/slide14.xml"/><Relationship Id="rId65" Type="http://schemas.openxmlformats.org/officeDocument/2006/relationships/font" Target="fonts/HelveticaNeueLight-regular.fntdata"/><Relationship Id="rId24" Type="http://schemas.openxmlformats.org/officeDocument/2006/relationships/slide" Target="slides/slide17.xml"/><Relationship Id="rId68" Type="http://schemas.openxmlformats.org/officeDocument/2006/relationships/font" Target="fonts/HelveticaNeueLight-boldItalic.fntdata"/><Relationship Id="rId23" Type="http://schemas.openxmlformats.org/officeDocument/2006/relationships/slide" Target="slides/slide16.xml"/><Relationship Id="rId67" Type="http://schemas.openxmlformats.org/officeDocument/2006/relationships/font" Target="fonts/HelveticaNeueLight-italic.fntdata"/><Relationship Id="rId60" Type="http://schemas.openxmlformats.org/officeDocument/2006/relationships/font" Target="fonts/GoogleSans-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ono-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oboto-italic.fntdata"/><Relationship Id="rId50" Type="http://schemas.openxmlformats.org/officeDocument/2006/relationships/font" Target="fonts/Roboto-bold.fntdata"/><Relationship Id="rId53" Type="http://schemas.openxmlformats.org/officeDocument/2006/relationships/font" Target="fonts/RobotoMedium-regular.fntdata"/><Relationship Id="rId52" Type="http://schemas.openxmlformats.org/officeDocument/2006/relationships/font" Target="fonts/Roboto-boldItalic.fntdata"/><Relationship Id="rId11" Type="http://schemas.openxmlformats.org/officeDocument/2006/relationships/slide" Target="slides/slide4.xml"/><Relationship Id="rId55" Type="http://schemas.openxmlformats.org/officeDocument/2006/relationships/font" Target="fonts/RobotoMedium-italic.fntdata"/><Relationship Id="rId10" Type="http://schemas.openxmlformats.org/officeDocument/2006/relationships/slide" Target="slides/slide3.xml"/><Relationship Id="rId54" Type="http://schemas.openxmlformats.org/officeDocument/2006/relationships/font" Target="fonts/RobotoMedium-bold.fntdata"/><Relationship Id="rId13" Type="http://schemas.openxmlformats.org/officeDocument/2006/relationships/slide" Target="slides/slide6.xml"/><Relationship Id="rId57" Type="http://schemas.openxmlformats.org/officeDocument/2006/relationships/font" Target="fonts/GoogleSans-regular.fntdata"/><Relationship Id="rId12" Type="http://schemas.openxmlformats.org/officeDocument/2006/relationships/slide" Target="slides/slide5.xml"/><Relationship Id="rId56" Type="http://schemas.openxmlformats.org/officeDocument/2006/relationships/font" Target="fonts/RobotoMedium-boldItalic.fntdata"/><Relationship Id="rId15" Type="http://schemas.openxmlformats.org/officeDocument/2006/relationships/slide" Target="slides/slide8.xml"/><Relationship Id="rId59" Type="http://schemas.openxmlformats.org/officeDocument/2006/relationships/font" Target="fonts/GoogleSans-italic.fntdata"/><Relationship Id="rId14" Type="http://schemas.openxmlformats.org/officeDocument/2006/relationships/slide" Target="slides/slide7.xml"/><Relationship Id="rId58" Type="http://schemas.openxmlformats.org/officeDocument/2006/relationships/font" Target="fonts/GoogleSans-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9.png>
</file>

<file path=ppt/media/image20.png>
</file>

<file path=ppt/media/image3.png>
</file>

<file path=ppt/media/image4.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6" name="Shape 1346"/>
        <p:cNvGrpSpPr/>
        <p:nvPr/>
      </p:nvGrpSpPr>
      <p:grpSpPr>
        <a:xfrm>
          <a:off x="0" y="0"/>
          <a:ext cx="0" cy="0"/>
          <a:chOff x="0" y="0"/>
          <a:chExt cx="0" cy="0"/>
        </a:xfrm>
      </p:grpSpPr>
      <p:sp>
        <p:nvSpPr>
          <p:cNvPr id="1347" name="Google Shape;1347;g3747015b10b_0_1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8" name="Google Shape;1348;g3747015b10b_0_1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how to optimize Flax NNX neural network models using Optax, the primary optimization library in the JAX ecosystem. This presentation is designed especially for those of you familiar with PyTorch, and we'll be drawing parallels and highlighting differences to help you transition smoothly.</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 name="Shape 1402"/>
        <p:cNvGrpSpPr/>
        <p:nvPr/>
      </p:nvGrpSpPr>
      <p:grpSpPr>
        <a:xfrm>
          <a:off x="0" y="0"/>
          <a:ext cx="0" cy="0"/>
          <a:chOff x="0" y="0"/>
          <a:chExt cx="0" cy="0"/>
        </a:xfrm>
      </p:grpSpPr>
      <p:sp>
        <p:nvSpPr>
          <p:cNvPr id="1403" name="Google Shape;1403;g3747015b10b_0_1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4" name="Google Shape;1404;g3747015b10b_0_1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is what a typical </a:t>
            </a:r>
            <a:r>
              <a:rPr lang="en" sz="1300">
                <a:latin typeface="Courier"/>
                <a:ea typeface="Courier"/>
                <a:cs typeface="Courier"/>
                <a:sym typeface="Courier"/>
              </a:rPr>
              <a:t>train_step</a:t>
            </a:r>
            <a:r>
              <a:rPr lang="en" sz="1300"/>
              <a:t> function looks like. It's decorated with </a:t>
            </a:r>
            <a:r>
              <a:rPr lang="en" sz="1300">
                <a:latin typeface="Courier"/>
                <a:ea typeface="Courier"/>
                <a:cs typeface="Courier"/>
                <a:sym typeface="Courier"/>
              </a:rPr>
              <a:t>@nnx.jit</a:t>
            </a:r>
            <a:r>
              <a:rPr lang="en" sz="1300"/>
              <a:t>. It takes the current </a:t>
            </a:r>
            <a:r>
              <a:rPr lang="en" sz="1300">
                <a:latin typeface="Courier"/>
                <a:ea typeface="Courier"/>
                <a:cs typeface="Courier"/>
                <a:sym typeface="Courier"/>
              </a:rPr>
              <a:t>optimizer_state</a:t>
            </a:r>
            <a:r>
              <a:rPr lang="en" sz="1300"/>
              <a:t>, and the data batch. Inside, we define our </a:t>
            </a:r>
            <a:r>
              <a:rPr lang="en" sz="1300">
                <a:latin typeface="Courier"/>
                <a:ea typeface="Courier"/>
                <a:cs typeface="Courier"/>
                <a:sym typeface="Courier"/>
              </a:rPr>
              <a:t>loss_fn_for_grad</a:t>
            </a:r>
            <a:r>
              <a:rPr lang="en" sz="1300"/>
              <a:t> closure that captures </a:t>
            </a:r>
            <a:r>
              <a:rPr lang="en" sz="1300">
                <a:latin typeface="Courier"/>
                <a:ea typeface="Courier"/>
                <a:cs typeface="Courier"/>
                <a:sym typeface="Courier"/>
              </a:rPr>
              <a:t>x_batch</a:t>
            </a:r>
            <a:r>
              <a:rPr lang="en" sz="1300"/>
              <a:t> and </a:t>
            </a:r>
            <a:r>
              <a:rPr lang="en" sz="1300">
                <a:latin typeface="Courier"/>
                <a:ea typeface="Courier"/>
                <a:cs typeface="Courier"/>
                <a:sym typeface="Courier"/>
              </a:rPr>
              <a:t>y_batch</a:t>
            </a:r>
            <a:r>
              <a:rPr lang="en" sz="1300"/>
              <a:t> from the </a:t>
            </a:r>
            <a:r>
              <a:rPr lang="en" sz="1300">
                <a:latin typeface="Courier"/>
                <a:ea typeface="Courier"/>
                <a:cs typeface="Courier"/>
                <a:sym typeface="Courier"/>
              </a:rPr>
              <a:t>train_step's</a:t>
            </a:r>
            <a:r>
              <a:rPr lang="en" sz="1300"/>
              <a:t> arguments. Then, we compute the </a:t>
            </a:r>
            <a:r>
              <a:rPr lang="en" sz="1300">
                <a:latin typeface="Courier"/>
                <a:ea typeface="Courier"/>
                <a:cs typeface="Courier"/>
                <a:sym typeface="Courier"/>
              </a:rPr>
              <a:t>loss_value</a:t>
            </a:r>
            <a:r>
              <a:rPr lang="en" sz="1300"/>
              <a:t> and grads using </a:t>
            </a:r>
            <a:r>
              <a:rPr lang="en" sz="1300">
                <a:latin typeface="Courier"/>
                <a:ea typeface="Courier"/>
                <a:cs typeface="Courier"/>
                <a:sym typeface="Courier"/>
              </a:rPr>
              <a:t>nnx.value_and_grad</a:t>
            </a:r>
            <a:r>
              <a:rPr lang="en" sz="1300"/>
              <a:t>, applying it to the model stored in </a:t>
            </a:r>
            <a:r>
              <a:rPr lang="en" sz="1300">
                <a:latin typeface="Courier"/>
                <a:ea typeface="Courier"/>
                <a:cs typeface="Courier"/>
                <a:sym typeface="Courier"/>
              </a:rPr>
              <a:t>current_optimizer_state.model</a:t>
            </a:r>
            <a:r>
              <a:rPr lang="en" sz="1300"/>
              <a:t>.</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3747015b10b_0_1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3747015b10b_0_1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Continuing the </a:t>
            </a:r>
            <a:r>
              <a:rPr lang="en" sz="1300">
                <a:latin typeface="Courier"/>
                <a:ea typeface="Courier"/>
                <a:cs typeface="Courier"/>
                <a:sym typeface="Courier"/>
              </a:rPr>
              <a:t>train_step</a:t>
            </a:r>
            <a:r>
              <a:rPr lang="en" sz="1300"/>
              <a:t> function, after computing gradients, we call </a:t>
            </a:r>
            <a:r>
              <a:rPr lang="en" sz="1300">
                <a:latin typeface="Courier"/>
                <a:ea typeface="Courier"/>
                <a:cs typeface="Courier"/>
                <a:sym typeface="Courier"/>
              </a:rPr>
              <a:t>current_optimizer_state.update(grads)</a:t>
            </a:r>
            <a:r>
              <a:rPr lang="en" sz="1300"/>
              <a:t>. This applies the updates. The function then returns the modified </a:t>
            </a:r>
            <a:r>
              <a:rPr lang="en" sz="1300">
                <a:latin typeface="Courier"/>
                <a:ea typeface="Courier"/>
                <a:cs typeface="Courier"/>
                <a:sym typeface="Courier"/>
              </a:rPr>
              <a:t>current_optimizer_state</a:t>
            </a:r>
            <a:r>
              <a:rPr lang="en" sz="1300"/>
              <a:t> (because its internal state, like the step count and Optax's own state, has changed, and the model parameters within it are updated) and the loss value. Below that, we just set up some dummy data for demonstration.</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3747015b10b_0_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3747015b10b_0_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And here's a simplified training loop. We iterate, call our </a:t>
            </a:r>
            <a:r>
              <a:rPr lang="en" sz="1300">
                <a:latin typeface="Courier"/>
                <a:ea typeface="Courier"/>
                <a:cs typeface="Courier"/>
                <a:sym typeface="Courier"/>
              </a:rPr>
              <a:t>train_step</a:t>
            </a:r>
            <a:r>
              <a:rPr lang="en" sz="1300"/>
              <a:t> function, passing in the current </a:t>
            </a:r>
            <a:r>
              <a:rPr lang="en" sz="1300">
                <a:latin typeface="Courier"/>
                <a:ea typeface="Courier"/>
                <a:cs typeface="Courier"/>
                <a:sym typeface="Courier"/>
              </a:rPr>
              <a:t>optimizer_state</a:t>
            </a:r>
            <a:r>
              <a:rPr lang="en" sz="1300"/>
              <a:t> and data, and receiving back the updated </a:t>
            </a:r>
            <a:r>
              <a:rPr lang="en" sz="1300">
                <a:latin typeface="Courier"/>
                <a:ea typeface="Courier"/>
                <a:cs typeface="Courier"/>
                <a:sym typeface="Courier"/>
              </a:rPr>
              <a:t>optimizer_state</a:t>
            </a:r>
            <a:r>
              <a:rPr lang="en" sz="1300"/>
              <a:t> and </a:t>
            </a:r>
            <a:r>
              <a:rPr lang="en" sz="1300">
                <a:latin typeface="Courier"/>
                <a:ea typeface="Courier"/>
                <a:cs typeface="Courier"/>
                <a:sym typeface="Courier"/>
              </a:rPr>
              <a:t>loss</a:t>
            </a:r>
            <a:r>
              <a:rPr lang="en" sz="1300"/>
              <a:t>. We then update our </a:t>
            </a:r>
            <a:r>
              <a:rPr lang="en" sz="1300">
                <a:latin typeface="Courier"/>
                <a:ea typeface="Courier"/>
                <a:cs typeface="Courier"/>
                <a:sym typeface="Courier"/>
              </a:rPr>
              <a:t>optimizer_state</a:t>
            </a:r>
            <a:r>
              <a:rPr lang="en" sz="1300"/>
              <a:t> variable with the one returned from </a:t>
            </a:r>
            <a:r>
              <a:rPr lang="en" sz="1300">
                <a:latin typeface="Courier"/>
                <a:ea typeface="Courier"/>
                <a:cs typeface="Courier"/>
                <a:sym typeface="Courier"/>
              </a:rPr>
              <a:t>train_step</a:t>
            </a:r>
            <a:r>
              <a:rPr lang="en" sz="1300"/>
              <a:t> for the next iteration. This pattern of passing state in and getting updated state out is common in JAX due to its functional programming paradigms, even with NNX's more mutable feel.</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0" name="Shape 1420"/>
        <p:cNvGrpSpPr/>
        <p:nvPr/>
      </p:nvGrpSpPr>
      <p:grpSpPr>
        <a:xfrm>
          <a:off x="0" y="0"/>
          <a:ext cx="0" cy="0"/>
          <a:chOff x="0" y="0"/>
          <a:chExt cx="0" cy="0"/>
        </a:xfrm>
      </p:grpSpPr>
      <p:sp>
        <p:nvSpPr>
          <p:cNvPr id="1421" name="Google Shape;1421;g3747015b10b_0_1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2" name="Google Shape;1422;g3747015b10b_0_1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Optax's real power comes from its gradient transformations. These are small, focused operations like gradient clipping or applying momentum. You use </a:t>
            </a:r>
            <a:r>
              <a:rPr lang="en" sz="1300">
                <a:latin typeface="Courier"/>
                <a:ea typeface="Courier"/>
                <a:cs typeface="Courier"/>
                <a:sym typeface="Courier"/>
              </a:rPr>
              <a:t>optax.chain</a:t>
            </a:r>
            <a:r>
              <a:rPr lang="en" sz="1300"/>
              <a:t> to link these transformations together in sequence. For instance, </a:t>
            </a:r>
            <a:r>
              <a:rPr lang="en" sz="1300">
                <a:latin typeface="Courier"/>
                <a:ea typeface="Courier"/>
                <a:cs typeface="Courier"/>
                <a:sym typeface="Courier"/>
              </a:rPr>
              <a:t>optax.adam</a:t>
            </a:r>
            <a:r>
              <a:rPr lang="en" sz="1300"/>
              <a:t> itself is an alias for a chain of more fundamental transformations. This is highly flexible – for PyTorch users, imagine being able to easily insert custom gradient processing steps into an optimizer like Adam, or build SGD with momentum from basic blocks.</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6" name="Shape 1426"/>
        <p:cNvGrpSpPr/>
        <p:nvPr/>
      </p:nvGrpSpPr>
      <p:grpSpPr>
        <a:xfrm>
          <a:off x="0" y="0"/>
          <a:ext cx="0" cy="0"/>
          <a:chOff x="0" y="0"/>
          <a:chExt cx="0" cy="0"/>
        </a:xfrm>
      </p:grpSpPr>
      <p:sp>
        <p:nvSpPr>
          <p:cNvPr id="1427" name="Google Shape;1427;g3747015b10b_0_1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8" name="Google Shape;1428;g3747015b10b_0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how you can add gradient clipping to an Adam optimizer. We use </a:t>
            </a:r>
            <a:r>
              <a:rPr lang="en" sz="1300">
                <a:latin typeface="Courier"/>
                <a:ea typeface="Courier"/>
                <a:cs typeface="Courier"/>
                <a:sym typeface="Courier"/>
              </a:rPr>
              <a:t>optax.chain</a:t>
            </a:r>
            <a:r>
              <a:rPr lang="en" sz="1300"/>
              <a:t> to first apply </a:t>
            </a:r>
            <a:r>
              <a:rPr lang="en" sz="1300">
                <a:latin typeface="Courier"/>
                <a:ea typeface="Courier"/>
                <a:cs typeface="Courier"/>
                <a:sym typeface="Courier"/>
              </a:rPr>
              <a:t>optax.clip_by_global_norm</a:t>
            </a:r>
            <a:r>
              <a:rPr lang="en" sz="1300"/>
              <a:t> and then </a:t>
            </a:r>
            <a:r>
              <a:rPr lang="en" sz="1300">
                <a:latin typeface="Courier"/>
                <a:ea typeface="Courier"/>
                <a:cs typeface="Courier"/>
                <a:sym typeface="Courier"/>
              </a:rPr>
              <a:t>optax.adam</a:t>
            </a:r>
            <a:r>
              <a:rPr lang="en" sz="1300"/>
              <a:t>. This chained transformation, </a:t>
            </a:r>
            <a:r>
              <a:rPr lang="en" sz="1300">
                <a:latin typeface="Courier"/>
                <a:ea typeface="Courier"/>
                <a:cs typeface="Courier"/>
                <a:sym typeface="Courier"/>
              </a:rPr>
              <a:t>opt_adam_with_clipping</a:t>
            </a:r>
            <a:r>
              <a:rPr lang="en" sz="1300"/>
              <a:t>, is then used to create our </a:t>
            </a:r>
            <a:r>
              <a:rPr lang="en" sz="1300">
                <a:latin typeface="Courier"/>
                <a:ea typeface="Courier"/>
                <a:cs typeface="Courier"/>
                <a:sym typeface="Courier"/>
              </a:rPr>
              <a:t>nnx.Optimizer</a:t>
            </a:r>
            <a:r>
              <a:rPr lang="en" sz="1300"/>
              <a:t>. The </a:t>
            </a:r>
            <a:r>
              <a:rPr lang="en" sz="1300">
                <a:latin typeface="Courier"/>
                <a:ea typeface="Courier"/>
                <a:cs typeface="Courier"/>
                <a:sym typeface="Courier"/>
              </a:rPr>
              <a:t>train_step</a:t>
            </a:r>
            <a:r>
              <a:rPr lang="en" sz="1300"/>
              <a:t> function we saw earlier would work with this new </a:t>
            </a:r>
            <a:r>
              <a:rPr lang="en" sz="1300">
                <a:latin typeface="Courier"/>
                <a:ea typeface="Courier"/>
                <a:cs typeface="Courier"/>
                <a:sym typeface="Courier"/>
              </a:rPr>
              <a:t>optimizer_state_adam_clipped</a:t>
            </a:r>
            <a:r>
              <a:rPr lang="en" sz="1300"/>
              <a:t> without any changes.</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2" name="Shape 1432"/>
        <p:cNvGrpSpPr/>
        <p:nvPr/>
      </p:nvGrpSpPr>
      <p:grpSpPr>
        <a:xfrm>
          <a:off x="0" y="0"/>
          <a:ext cx="0" cy="0"/>
          <a:chOff x="0" y="0"/>
          <a:chExt cx="0" cy="0"/>
        </a:xfrm>
      </p:grpSpPr>
      <p:sp>
        <p:nvSpPr>
          <p:cNvPr id="1433" name="Google Shape;1433;g3747015b10b_0_1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4" name="Google Shape;1434;g3747015b10b_0_1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example shows building SGD with momentum and clipping, from fundamental Optax transformations. We chain global norm clipping, </a:t>
            </a:r>
            <a:r>
              <a:rPr lang="en" sz="1300">
                <a:latin typeface="Courier"/>
                <a:ea typeface="Courier"/>
                <a:cs typeface="Courier"/>
                <a:sym typeface="Courier"/>
              </a:rPr>
              <a:t>optax.trace</a:t>
            </a:r>
            <a:r>
              <a:rPr lang="en" sz="1300"/>
              <a:t> for momentum, and </a:t>
            </a:r>
            <a:r>
              <a:rPr lang="en" sz="1300">
                <a:latin typeface="Courier"/>
                <a:ea typeface="Courier"/>
                <a:cs typeface="Courier"/>
                <a:sym typeface="Courier"/>
              </a:rPr>
              <a:t>optax.scale</a:t>
            </a:r>
            <a:r>
              <a:rPr lang="en" sz="1300"/>
              <a:t> to apply the negative learning rate for gradient descent. This demonstrates the 'build-your-own-optimizer' power of Optax. Again, the same </a:t>
            </a:r>
            <a:r>
              <a:rPr lang="en" sz="1300">
                <a:latin typeface="Courier"/>
                <a:ea typeface="Courier"/>
                <a:cs typeface="Courier"/>
                <a:sym typeface="Courier"/>
              </a:rPr>
              <a:t>train_step</a:t>
            </a:r>
            <a:r>
              <a:rPr lang="en" sz="1300"/>
              <a:t> function can be used.</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 name="Shape 1438"/>
        <p:cNvGrpSpPr/>
        <p:nvPr/>
      </p:nvGrpSpPr>
      <p:grpSpPr>
        <a:xfrm>
          <a:off x="0" y="0"/>
          <a:ext cx="0" cy="0"/>
          <a:chOff x="0" y="0"/>
          <a:chExt cx="0" cy="0"/>
        </a:xfrm>
      </p:grpSpPr>
      <p:sp>
        <p:nvSpPr>
          <p:cNvPr id="1439" name="Google Shape;1439;g3747015b10b_0_1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0" name="Google Shape;1440;g3747015b10b_0_1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Optax provides a rich set of learning rate schedulers. These are usually functions that calculate the LR based on the current training step. To use them, you employ </a:t>
            </a:r>
            <a:r>
              <a:rPr lang="en" sz="1300">
                <a:latin typeface="Courier"/>
                <a:ea typeface="Courier"/>
                <a:cs typeface="Courier"/>
                <a:sym typeface="Courier"/>
              </a:rPr>
              <a:t>optax.inject_hyperparams</a:t>
            </a:r>
            <a:r>
              <a:rPr lang="en" sz="1300"/>
              <a:t>. This function modifies an Optax optimizer like </a:t>
            </a:r>
            <a:r>
              <a:rPr lang="en" sz="1300">
                <a:latin typeface="Courier"/>
                <a:ea typeface="Courier"/>
                <a:cs typeface="Courier"/>
                <a:sym typeface="Courier"/>
              </a:rPr>
              <a:t>optax.adam</a:t>
            </a:r>
            <a:r>
              <a:rPr lang="en" sz="1300"/>
              <a:t> so that one of its arguments, typically </a:t>
            </a:r>
            <a:r>
              <a:rPr lang="en" sz="1300">
                <a:latin typeface="Courier"/>
                <a:ea typeface="Courier"/>
                <a:cs typeface="Courier"/>
                <a:sym typeface="Courier"/>
              </a:rPr>
              <a:t>learning_rate</a:t>
            </a:r>
            <a:r>
              <a:rPr lang="en" sz="1300"/>
              <a:t>, is now fed by your schedule function.</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 name="Shape 1444"/>
        <p:cNvGrpSpPr/>
        <p:nvPr/>
      </p:nvGrpSpPr>
      <p:grpSpPr>
        <a:xfrm>
          <a:off x="0" y="0"/>
          <a:ext cx="0" cy="0"/>
          <a:chOff x="0" y="0"/>
          <a:chExt cx="0" cy="0"/>
        </a:xfrm>
      </p:grpSpPr>
      <p:sp>
        <p:nvSpPr>
          <p:cNvPr id="1445" name="Google Shape;1445;g3747015b10b_0_1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6" name="Google Shape;1446;g3747015b10b_0_1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PyTorch users, this is different from having a separate scheduler object that you call </a:t>
            </a:r>
            <a:r>
              <a:rPr lang="en" sz="1300">
                <a:solidFill>
                  <a:schemeClr val="dk1"/>
                </a:solidFill>
                <a:latin typeface="Courier"/>
                <a:ea typeface="Courier"/>
                <a:cs typeface="Courier"/>
                <a:sym typeface="Courier"/>
              </a:rPr>
              <a:t>.step()</a:t>
            </a:r>
            <a:r>
              <a:rPr lang="en" sz="1300">
                <a:solidFill>
                  <a:schemeClr val="dk1"/>
                </a:solidFill>
              </a:rPr>
              <a:t> on. With Optax, the scheduling is baked into the optimizer transformation itself and happens automatically during the </a:t>
            </a:r>
            <a:r>
              <a:rPr lang="en" sz="1300">
                <a:solidFill>
                  <a:schemeClr val="dk1"/>
                </a:solidFill>
                <a:latin typeface="Courier"/>
                <a:ea typeface="Courier"/>
                <a:cs typeface="Courier"/>
                <a:sym typeface="Courier"/>
              </a:rPr>
              <a:t>optimizer.update()</a:t>
            </a:r>
            <a:r>
              <a:rPr lang="en" sz="1300">
                <a:solidFill>
                  <a:schemeClr val="dk1"/>
                </a:solidFill>
              </a:rPr>
              <a:t> call.</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3747015b10b_0_1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3747015b10b_0_1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 we define a learning rate schedule using </a:t>
            </a:r>
            <a:r>
              <a:rPr lang="en" sz="1300">
                <a:latin typeface="Courier"/>
                <a:ea typeface="Courier"/>
                <a:cs typeface="Courier"/>
                <a:sym typeface="Courier"/>
              </a:rPr>
              <a:t>optax.warmup_cosine_decay_schedule</a:t>
            </a:r>
            <a:r>
              <a:rPr lang="en" sz="1300"/>
              <a:t>. This function, </a:t>
            </a:r>
            <a:r>
              <a:rPr lang="en" sz="1300">
                <a:latin typeface="Courier"/>
                <a:ea typeface="Courier"/>
                <a:cs typeface="Courier"/>
                <a:sym typeface="Courier"/>
              </a:rPr>
              <a:t>lr_schedule_fn</a:t>
            </a:r>
            <a:r>
              <a:rPr lang="en" sz="1300"/>
              <a:t>, will take a step number as input and return the learning rate for that step, implementing a linear warmup followed by a cosine decay.</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 name="Shape 1456"/>
        <p:cNvGrpSpPr/>
        <p:nvPr/>
      </p:nvGrpSpPr>
      <p:grpSpPr>
        <a:xfrm>
          <a:off x="0" y="0"/>
          <a:ext cx="0" cy="0"/>
          <a:chOff x="0" y="0"/>
          <a:chExt cx="0" cy="0"/>
        </a:xfrm>
      </p:grpSpPr>
      <p:sp>
        <p:nvSpPr>
          <p:cNvPr id="1457" name="Google Shape;1457;g3747015b10b_0_1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8" name="Google Shape;1458;g3747015b10b_0_1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Now, we create a new Adam optimizer which uses our </a:t>
            </a:r>
            <a:r>
              <a:rPr lang="en" sz="1300">
                <a:latin typeface="Courier"/>
                <a:ea typeface="Courier"/>
                <a:cs typeface="Courier"/>
                <a:sym typeface="Courier"/>
              </a:rPr>
              <a:t>lr_schedule_fn</a:t>
            </a:r>
            <a:r>
              <a:rPr lang="en" sz="1300"/>
              <a:t> in the </a:t>
            </a:r>
            <a:r>
              <a:rPr lang="en" sz="1300">
                <a:latin typeface="Courier"/>
                <a:ea typeface="Courier"/>
                <a:cs typeface="Courier"/>
                <a:sym typeface="Courier"/>
              </a:rPr>
              <a:t>learning_rate</a:t>
            </a:r>
            <a:r>
              <a:rPr lang="en" sz="1300"/>
              <a:t> argument. The resulting </a:t>
            </a:r>
            <a:r>
              <a:rPr lang="en" sz="1300">
                <a:latin typeface="Courier"/>
                <a:ea typeface="Courier"/>
                <a:cs typeface="Courier"/>
                <a:sym typeface="Courier"/>
              </a:rPr>
              <a:t>opt_adam_with_schedule</a:t>
            </a:r>
            <a:r>
              <a:rPr lang="en" sz="1300"/>
              <a:t> is an Adam optimizer whose learning rate will be dynamically controlled by our schedule. This is then passed to </a:t>
            </a:r>
            <a:r>
              <a:rPr lang="en" sz="1300">
                <a:latin typeface="Courier"/>
                <a:ea typeface="Courier"/>
                <a:cs typeface="Courier"/>
                <a:sym typeface="Courier"/>
              </a:rPr>
              <a:t>nnx.Optimizer</a:t>
            </a:r>
            <a:r>
              <a:rPr lang="en" sz="1300"/>
              <a:t>. The training loop doesn't change; Optax handles the LR adjustment internally based on the optimizer's step count.</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3" name="Shape 1353"/>
        <p:cNvGrpSpPr/>
        <p:nvPr/>
      </p:nvGrpSpPr>
      <p:grpSpPr>
        <a:xfrm>
          <a:off x="0" y="0"/>
          <a:ext cx="0" cy="0"/>
          <a:chOff x="0" y="0"/>
          <a:chExt cx="0" cy="0"/>
        </a:xfrm>
      </p:grpSpPr>
      <p:sp>
        <p:nvSpPr>
          <p:cNvPr id="1354" name="Google Shape;1354;g3747015b10b_0_1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5" name="Google Shape;1355;g3747015b10b_0_1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As we’ve been discussing in previous talks, Flax NNX provides a way to define models that's quite similar to PyTorch's </a:t>
            </a:r>
            <a:r>
              <a:rPr lang="en" sz="1300">
                <a:latin typeface="Courier"/>
                <a:ea typeface="Courier"/>
                <a:cs typeface="Courier"/>
                <a:sym typeface="Courier"/>
              </a:rPr>
              <a:t>nn.Module</a:t>
            </a:r>
            <a:r>
              <a:rPr lang="en" sz="1300"/>
              <a:t> – it's object-oriented, and feels very Pythonic. For optimization, Optax is the go-to library. The </a:t>
            </a:r>
            <a:r>
              <a:rPr lang="en" sz="1300">
                <a:latin typeface="Courier"/>
                <a:ea typeface="Courier"/>
                <a:cs typeface="Courier"/>
                <a:sym typeface="Courier"/>
              </a:rPr>
              <a:t>flax.nnx.Optimizer</a:t>
            </a:r>
            <a:r>
              <a:rPr lang="en" sz="1300"/>
              <a:t> class is key, as it connects your NNX models with Optax's powerful tools. Our aim is to show you how to get the performance benefits of JAX while using model-building and optimization paradigms that have familiar echoes of PyTorch.</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2" name="Shape 1462"/>
        <p:cNvGrpSpPr/>
        <p:nvPr/>
      </p:nvGrpSpPr>
      <p:grpSpPr>
        <a:xfrm>
          <a:off x="0" y="0"/>
          <a:ext cx="0" cy="0"/>
          <a:chOff x="0" y="0"/>
          <a:chExt cx="0" cy="0"/>
        </a:xfrm>
      </p:grpSpPr>
      <p:sp>
        <p:nvSpPr>
          <p:cNvPr id="1463" name="Google Shape;1463;g3747015b10b_0_1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4" name="Google Shape;1464;g3747015b10b_0_1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Often, you want to apply different optimization strategies to different parameters – like a smaller learning rate for biases than for kernels. Optax provides tools like </a:t>
            </a:r>
            <a:r>
              <a:rPr lang="en" sz="1300">
                <a:latin typeface="Courier"/>
                <a:ea typeface="Courier"/>
                <a:cs typeface="Courier"/>
                <a:sym typeface="Courier"/>
              </a:rPr>
              <a:t>optax.partition</a:t>
            </a:r>
            <a:r>
              <a:rPr lang="en" sz="1300"/>
              <a:t> for this. For PyTorch users, this achieves a similar outcome to parameter groups, where you define different settings for different sets of parameters. The main difference is that in Optax, this is set up within the Optax transformation that you pass to </a:t>
            </a:r>
            <a:r>
              <a:rPr lang="en" sz="1300">
                <a:latin typeface="Courier"/>
                <a:ea typeface="Courier"/>
                <a:cs typeface="Courier"/>
                <a:sym typeface="Courier"/>
              </a:rPr>
              <a:t>nnx.Optimizer</a:t>
            </a:r>
            <a:r>
              <a:rPr lang="en" sz="1300"/>
              <a:t>, rather than in the </a:t>
            </a:r>
            <a:r>
              <a:rPr lang="en" sz="1300">
                <a:latin typeface="Courier"/>
                <a:ea typeface="Courier"/>
                <a:cs typeface="Courier"/>
                <a:sym typeface="Courier"/>
              </a:rPr>
              <a:t>nnx.Optimizer</a:t>
            </a:r>
            <a:r>
              <a:rPr lang="en" sz="1300"/>
              <a:t> constructor itself.</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8" name="Shape 1468"/>
        <p:cNvGrpSpPr/>
        <p:nvPr/>
      </p:nvGrpSpPr>
      <p:grpSpPr>
        <a:xfrm>
          <a:off x="0" y="0"/>
          <a:ext cx="0" cy="0"/>
          <a:chOff x="0" y="0"/>
          <a:chExt cx="0" cy="0"/>
        </a:xfrm>
      </p:grpSpPr>
      <p:sp>
        <p:nvSpPr>
          <p:cNvPr id="1469" name="Google Shape;1469;g3747015b10b_0_1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0" name="Google Shape;1470;g3747015b10b_0_1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main tool for per-parameter optimization is </a:t>
            </a:r>
            <a:r>
              <a:rPr lang="en" sz="1300">
                <a:latin typeface="Courier"/>
                <a:ea typeface="Courier"/>
                <a:cs typeface="Courier"/>
                <a:sym typeface="Courier"/>
              </a:rPr>
              <a:t>optax.partition</a:t>
            </a:r>
            <a:r>
              <a:rPr lang="en" sz="1300"/>
              <a:t>. It takes two key things: a dictionary mapping labels to specific Optax optimizers, and a </a:t>
            </a:r>
            <a:r>
              <a:rPr lang="en" sz="1300">
                <a:latin typeface="Courier"/>
                <a:ea typeface="Courier"/>
                <a:cs typeface="Courier"/>
                <a:sym typeface="Courier"/>
              </a:rPr>
              <a:t>param_labels</a:t>
            </a:r>
            <a:r>
              <a:rPr lang="en" sz="1300"/>
              <a:t> PyTree. This </a:t>
            </a:r>
            <a:r>
              <a:rPr lang="en" sz="1300">
                <a:latin typeface="Courier"/>
                <a:ea typeface="Courier"/>
                <a:cs typeface="Courier"/>
                <a:sym typeface="Courier"/>
              </a:rPr>
              <a:t>param_labels</a:t>
            </a:r>
            <a:r>
              <a:rPr lang="en" sz="1300"/>
              <a:t> PyTree must exactly match the structure of your model's parameters. Each leaf in this PyTree will have a label, telling </a:t>
            </a:r>
            <a:r>
              <a:rPr lang="en" sz="1300">
                <a:latin typeface="Courier"/>
                <a:ea typeface="Courier"/>
                <a:cs typeface="Courier"/>
                <a:sym typeface="Courier"/>
              </a:rPr>
              <a:t>optax.partition</a:t>
            </a:r>
            <a:r>
              <a:rPr lang="en" sz="1300"/>
              <a:t> which optimizer from your dictionary to use for that specific parameter.</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4" name="Shape 1474"/>
        <p:cNvGrpSpPr/>
        <p:nvPr/>
      </p:nvGrpSpPr>
      <p:grpSpPr>
        <a:xfrm>
          <a:off x="0" y="0"/>
          <a:ext cx="0" cy="0"/>
          <a:chOff x="0" y="0"/>
          <a:chExt cx="0" cy="0"/>
        </a:xfrm>
      </p:grpSpPr>
      <p:sp>
        <p:nvSpPr>
          <p:cNvPr id="1475" name="Google Shape;1475;g3747015b10b_0_1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6" name="Google Shape;1476;g3747015b10b_0_1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trickiest part is often generating this </a:t>
            </a:r>
            <a:r>
              <a:rPr lang="en" sz="1300">
                <a:solidFill>
                  <a:schemeClr val="dk1"/>
                </a:solidFill>
                <a:latin typeface="Courier"/>
                <a:ea typeface="Courier"/>
                <a:cs typeface="Courier"/>
                <a:sym typeface="Courier"/>
              </a:rPr>
              <a:t>param_labels</a:t>
            </a:r>
            <a:r>
              <a:rPr lang="en" sz="1300">
                <a:solidFill>
                  <a:schemeClr val="dk1"/>
                </a:solidFill>
              </a:rPr>
              <a:t> PyTree correctly.  Remember that this PyTree must have the same structure as your model's parameters (</a:t>
            </a:r>
            <a:r>
              <a:rPr lang="en" sz="1300">
                <a:solidFill>
                  <a:schemeClr val="dk1"/>
                </a:solidFill>
                <a:latin typeface="Courier"/>
                <a:ea typeface="Courier"/>
                <a:cs typeface="Courier"/>
                <a:sym typeface="Courier"/>
              </a:rPr>
              <a:t>nnx.state(model, nnx.Param)</a:t>
            </a:r>
            <a:r>
              <a:rPr lang="en" sz="1300">
                <a:solidFill>
                  <a:schemeClr val="dk1"/>
                </a:solidFill>
              </a:rPr>
              <a:t>).</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0" name="Shape 1480"/>
        <p:cNvGrpSpPr/>
        <p:nvPr/>
      </p:nvGrpSpPr>
      <p:grpSpPr>
        <a:xfrm>
          <a:off x="0" y="0"/>
          <a:ext cx="0" cy="0"/>
          <a:chOff x="0" y="0"/>
          <a:chExt cx="0" cy="0"/>
        </a:xfrm>
      </p:grpSpPr>
      <p:sp>
        <p:nvSpPr>
          <p:cNvPr id="1481" name="Google Shape;1481;g3747015b10b_0_1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2" name="Google Shape;1482;g3747015b10b_0_1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To create the </a:t>
            </a:r>
            <a:r>
              <a:rPr lang="en" sz="1300">
                <a:latin typeface="Courier"/>
                <a:ea typeface="Courier"/>
                <a:cs typeface="Courier"/>
                <a:sym typeface="Courier"/>
              </a:rPr>
              <a:t>param_labels</a:t>
            </a:r>
            <a:r>
              <a:rPr lang="en" sz="1300"/>
              <a:t> PyTree, we typically define a 'label function' like this </a:t>
            </a:r>
            <a:r>
              <a:rPr lang="en" sz="1300">
                <a:latin typeface="Courier"/>
                <a:ea typeface="Courier"/>
                <a:cs typeface="Courier"/>
                <a:sym typeface="Courier"/>
              </a:rPr>
              <a:t>label_fn</a:t>
            </a:r>
            <a:r>
              <a:rPr lang="en" sz="1300"/>
              <a:t>. This function is used with </a:t>
            </a:r>
            <a:r>
              <a:rPr lang="en" sz="1300">
                <a:latin typeface="Courier"/>
                <a:ea typeface="Courier"/>
                <a:cs typeface="Courier"/>
                <a:sym typeface="Courier"/>
              </a:rPr>
              <a:t>jax.tree.map_with_path</a:t>
            </a:r>
            <a:r>
              <a:rPr lang="en" sz="1300"/>
              <a:t>, which iterates through your model's parameters. For each parameter, </a:t>
            </a:r>
            <a:r>
              <a:rPr lang="en" sz="1300">
                <a:latin typeface="Courier"/>
                <a:ea typeface="Courier"/>
                <a:cs typeface="Courier"/>
                <a:sym typeface="Courier"/>
              </a:rPr>
              <a:t>label_fn</a:t>
            </a:r>
            <a:r>
              <a:rPr lang="en" sz="1300"/>
              <a:t> receives its path (a sequence of keys/attributes leading to it) and its value. Here, we convert the path to a string and check if 'bias' or 'kernel' is in the name to assign a label. It's important to make this robust if your model structure changes.</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6" name="Shape 1486"/>
        <p:cNvGrpSpPr/>
        <p:nvPr/>
      </p:nvGrpSpPr>
      <p:grpSpPr>
        <a:xfrm>
          <a:off x="0" y="0"/>
          <a:ext cx="0" cy="0"/>
          <a:chOff x="0" y="0"/>
          <a:chExt cx="0" cy="0"/>
        </a:xfrm>
      </p:grpSpPr>
      <p:sp>
        <p:nvSpPr>
          <p:cNvPr id="1487" name="Google Shape;1487;g3747015b10b_0_1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8" name="Google Shape;1488;g3747015b10b_0_1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Once we have our </a:t>
            </a:r>
            <a:r>
              <a:rPr lang="en" sz="1300">
                <a:latin typeface="Courier"/>
                <a:ea typeface="Courier"/>
                <a:cs typeface="Courier"/>
                <a:sym typeface="Courier"/>
              </a:rPr>
              <a:t>label_fn</a:t>
            </a:r>
            <a:r>
              <a:rPr lang="en" sz="1300"/>
              <a:t>, we use </a:t>
            </a:r>
            <a:r>
              <a:rPr lang="en" sz="1300">
                <a:latin typeface="Courier"/>
                <a:ea typeface="Courier"/>
                <a:cs typeface="Courier"/>
                <a:sym typeface="Courier"/>
              </a:rPr>
              <a:t>jax.tree.map_with_path</a:t>
            </a:r>
            <a:r>
              <a:rPr lang="en" sz="1300"/>
              <a:t> to apply it to our model's parameters, producing </a:t>
            </a:r>
            <a:r>
              <a:rPr lang="en" sz="1300">
                <a:latin typeface="Courier"/>
                <a:ea typeface="Courier"/>
                <a:cs typeface="Courier"/>
                <a:sym typeface="Courier"/>
              </a:rPr>
              <a:t>param_labels_pytree</a:t>
            </a:r>
            <a:r>
              <a:rPr lang="en" sz="1300"/>
              <a:t>. Then, we define our </a:t>
            </a:r>
            <a:r>
              <a:rPr lang="en" sz="1300">
                <a:latin typeface="Courier"/>
                <a:ea typeface="Courier"/>
                <a:cs typeface="Courier"/>
                <a:sym typeface="Courier"/>
              </a:rPr>
              <a:t>partitioned_opt</a:t>
            </a:r>
            <a:r>
              <a:rPr lang="en" sz="1300"/>
              <a:t> using </a:t>
            </a:r>
            <a:r>
              <a:rPr lang="en" sz="1300">
                <a:latin typeface="Courier"/>
                <a:ea typeface="Courier"/>
                <a:cs typeface="Courier"/>
                <a:sym typeface="Courier"/>
              </a:rPr>
              <a:t>optax.partition</a:t>
            </a:r>
            <a:r>
              <a:rPr lang="en" sz="1300"/>
              <a:t>. We provide the dictionary of transformations for 'kernels_group', 'biases_group', and a 'default_group', along with our param_labels_pytree. This partitioned_opt can then be used with </a:t>
            </a:r>
            <a:r>
              <a:rPr lang="en" sz="1300">
                <a:latin typeface="Courier"/>
                <a:ea typeface="Courier"/>
                <a:cs typeface="Courier"/>
                <a:sym typeface="Courier"/>
              </a:rPr>
              <a:t>nnx.Optimizer</a:t>
            </a:r>
            <a:r>
              <a:rPr lang="en" sz="1300"/>
              <a:t>.</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2" name="Shape 1492"/>
        <p:cNvGrpSpPr/>
        <p:nvPr/>
      </p:nvGrpSpPr>
      <p:grpSpPr>
        <a:xfrm>
          <a:off x="0" y="0"/>
          <a:ext cx="0" cy="0"/>
          <a:chOff x="0" y="0"/>
          <a:chExt cx="0" cy="0"/>
        </a:xfrm>
      </p:grpSpPr>
      <p:sp>
        <p:nvSpPr>
          <p:cNvPr id="1493" name="Google Shape;1493;g3747015b10b_0_1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4" name="Google Shape;1494;g3747015b10b_0_1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table summarizes some key API differences for PyTorch users. For optimizer instantiation, NNX takes the whole model. Parameter groups are handled inside the Optax transform via </a:t>
            </a:r>
            <a:r>
              <a:rPr lang="en" sz="1300">
                <a:latin typeface="Courier"/>
                <a:ea typeface="Courier"/>
                <a:cs typeface="Courier"/>
                <a:sym typeface="Courier"/>
              </a:rPr>
              <a:t>optax.partition</a:t>
            </a:r>
            <a:r>
              <a:rPr lang="en" sz="1300"/>
              <a:t>, not in the </a:t>
            </a:r>
            <a:r>
              <a:rPr lang="en" sz="1300">
                <a:latin typeface="Courier"/>
                <a:ea typeface="Courier"/>
                <a:cs typeface="Courier"/>
                <a:sym typeface="Courier"/>
              </a:rPr>
              <a:t>nnx.Optimizer</a:t>
            </a:r>
            <a:r>
              <a:rPr lang="en" sz="1300"/>
              <a:t> constructor. LR scheduling is integrated into the Optax transform and steps automatically. Gradient calculation is functional with </a:t>
            </a:r>
            <a:r>
              <a:rPr lang="en" sz="1300">
                <a:latin typeface="Courier"/>
                <a:ea typeface="Courier"/>
                <a:cs typeface="Courier"/>
                <a:sym typeface="Courier"/>
              </a:rPr>
              <a:t>nnx.value_and_grad</a:t>
            </a:r>
            <a:r>
              <a:rPr lang="en" sz="1300"/>
              <a:t>, returning new grads, so no </a:t>
            </a:r>
            <a:r>
              <a:rPr lang="en" sz="1300">
                <a:latin typeface="Courier"/>
                <a:ea typeface="Courier"/>
                <a:cs typeface="Courier"/>
                <a:sym typeface="Courier"/>
              </a:rPr>
              <a:t>zero_grad()</a:t>
            </a:r>
            <a:r>
              <a:rPr lang="en" sz="1300"/>
              <a:t> is needed. And parameter updates are done with </a:t>
            </a:r>
            <a:r>
              <a:rPr lang="en" sz="1300">
                <a:latin typeface="Courier"/>
                <a:ea typeface="Courier"/>
                <a:cs typeface="Courier"/>
                <a:sym typeface="Courier"/>
              </a:rPr>
              <a:t>optimizer_state.update(grads)</a:t>
            </a:r>
            <a:r>
              <a:rPr lang="en" sz="1300"/>
              <a:t>.</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3747015b10b_0_1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3747015b10b_0_1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review, for distributed training, JAX uses explicit sharding. You define a </a:t>
            </a:r>
            <a:r>
              <a:rPr lang="en" sz="1300">
                <a:latin typeface="Courier"/>
                <a:ea typeface="Courier"/>
                <a:cs typeface="Courier"/>
                <a:sym typeface="Courier"/>
              </a:rPr>
              <a:t>Mesh</a:t>
            </a:r>
            <a:r>
              <a:rPr lang="en" sz="1300"/>
              <a:t> representing your devices, and </a:t>
            </a:r>
            <a:r>
              <a:rPr lang="en" sz="1300">
                <a:latin typeface="Courier"/>
                <a:ea typeface="Courier"/>
                <a:cs typeface="Courier"/>
                <a:sym typeface="Courier"/>
              </a:rPr>
              <a:t>PartitionSpec</a:t>
            </a:r>
            <a:r>
              <a:rPr lang="en" sz="1300"/>
              <a:t> (often aliased as </a:t>
            </a:r>
            <a:r>
              <a:rPr lang="en" sz="1300">
                <a:latin typeface="Courier"/>
                <a:ea typeface="Courier"/>
                <a:cs typeface="Courier"/>
                <a:sym typeface="Courier"/>
              </a:rPr>
              <a:t>P</a:t>
            </a:r>
            <a:r>
              <a:rPr lang="en" sz="1300"/>
              <a:t>) to describe how array dimensions map to mesh axes. A </a:t>
            </a:r>
            <a:r>
              <a:rPr lang="en" sz="1300">
                <a:latin typeface="Courier"/>
                <a:ea typeface="Courier"/>
                <a:cs typeface="Courier"/>
                <a:sym typeface="Courier"/>
              </a:rPr>
              <a:t>NamedSharding</a:t>
            </a:r>
            <a:r>
              <a:rPr lang="en" sz="1300"/>
              <a:t> object combines these. This is more explicit than PyTorch's DDP or FSDP, where much of this is inferred, but JAX's approach offers very fine-grained control over how your model and data are distributed.</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4" name="Shape 1504"/>
        <p:cNvGrpSpPr/>
        <p:nvPr/>
      </p:nvGrpSpPr>
      <p:grpSpPr>
        <a:xfrm>
          <a:off x="0" y="0"/>
          <a:ext cx="0" cy="0"/>
          <a:chOff x="0" y="0"/>
          <a:chExt cx="0" cy="0"/>
        </a:xfrm>
      </p:grpSpPr>
      <p:sp>
        <p:nvSpPr>
          <p:cNvPr id="1505" name="Google Shape;1505;g3747015b10b_0_1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3747015b10b_0_1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In Flax NNX, you can directly annotate your </a:t>
            </a:r>
            <a:r>
              <a:rPr lang="en" sz="1300">
                <a:latin typeface="Courier"/>
                <a:ea typeface="Courier"/>
                <a:cs typeface="Courier"/>
                <a:sym typeface="Courier"/>
              </a:rPr>
              <a:t>nnx.Param</a:t>
            </a:r>
            <a:r>
              <a:rPr lang="en" sz="1300"/>
              <a:t> attributes with sharding information. Here, in our </a:t>
            </a:r>
            <a:r>
              <a:rPr lang="en" sz="1300">
                <a:latin typeface="Courier"/>
                <a:ea typeface="Courier"/>
                <a:cs typeface="Courier"/>
                <a:sym typeface="Courier"/>
              </a:rPr>
              <a:t>SimpleMLP</a:t>
            </a:r>
            <a:r>
              <a:rPr lang="en" sz="1300"/>
              <a:t>, we assign a </a:t>
            </a:r>
            <a:r>
              <a:rPr lang="en" sz="1300">
                <a:latin typeface="Courier"/>
                <a:ea typeface="Courier"/>
                <a:cs typeface="Courier"/>
                <a:sym typeface="Courier"/>
              </a:rPr>
              <a:t>NamedSharding</a:t>
            </a:r>
            <a:r>
              <a:rPr lang="en" sz="1300"/>
              <a:t> object (created by our helper </a:t>
            </a:r>
            <a:r>
              <a:rPr lang="en" sz="1300">
                <a:latin typeface="Courier"/>
                <a:ea typeface="Courier"/>
                <a:cs typeface="Courier"/>
                <a:sym typeface="Courier"/>
              </a:rPr>
              <a:t>NS</a:t>
            </a:r>
            <a:r>
              <a:rPr lang="en" sz="1300"/>
              <a:t>) to </a:t>
            </a:r>
            <a:r>
              <a:rPr lang="en" sz="1300">
                <a:latin typeface="Courier"/>
                <a:ea typeface="Courier"/>
                <a:cs typeface="Courier"/>
                <a:sym typeface="Courier"/>
              </a:rPr>
              <a:t>self.dense1.kernel.sharding</a:t>
            </a:r>
            <a:r>
              <a:rPr lang="en" sz="1300"/>
              <a:t> and </a:t>
            </a:r>
            <a:r>
              <a:rPr lang="en" sz="1300">
                <a:latin typeface="Courier"/>
                <a:ea typeface="Courier"/>
                <a:cs typeface="Courier"/>
                <a:sym typeface="Courier"/>
              </a:rPr>
              <a:t>self.dense1.bias.sharding</a:t>
            </a:r>
            <a:r>
              <a:rPr lang="en" sz="1300"/>
              <a:t>. For example, </a:t>
            </a:r>
            <a:r>
              <a:rPr lang="en" sz="1300">
                <a:latin typeface="Courier"/>
                <a:ea typeface="Courier"/>
                <a:cs typeface="Courier"/>
                <a:sym typeface="Courier"/>
              </a:rPr>
              <a:t>NS(None, 'model')</a:t>
            </a:r>
            <a:r>
              <a:rPr lang="en" sz="1300"/>
              <a:t> means the kernel's first dimension is replicated, and the second is sharded along the 'model' axis of our device mesh. This makes the intended sharding clear at definition time.</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0" name="Shape 1510"/>
        <p:cNvGrpSpPr/>
        <p:nvPr/>
      </p:nvGrpSpPr>
      <p:grpSpPr>
        <a:xfrm>
          <a:off x="0" y="0"/>
          <a:ext cx="0" cy="0"/>
          <a:chOff x="0" y="0"/>
          <a:chExt cx="0" cy="0"/>
        </a:xfrm>
      </p:grpSpPr>
      <p:sp>
        <p:nvSpPr>
          <p:cNvPr id="1511" name="Google Shape;1511;g3747015b10b_0_1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2" name="Google Shape;1512;g3747015b10b_0_1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Generally the optimizer's internal state, like Adam's momentum vectors, should be sharded in exactly the same way as the model itself.  Fortunately, the sharding process for optimizers is exactly like sharding models, with one difference.  You supply </a:t>
            </a:r>
            <a:r>
              <a:rPr lang="en" sz="1300">
                <a:latin typeface="Courier"/>
                <a:ea typeface="Courier"/>
                <a:cs typeface="Courier"/>
                <a:sym typeface="Courier"/>
              </a:rPr>
              <a:t>nnx.optimizer.OptState</a:t>
            </a:r>
            <a:r>
              <a:rPr lang="en" sz="1300"/>
              <a:t> to the </a:t>
            </a:r>
            <a:r>
              <a:rPr lang="en" sz="1300">
                <a:latin typeface="Courier"/>
                <a:ea typeface="Courier"/>
                <a:cs typeface="Courier"/>
                <a:sym typeface="Courier"/>
              </a:rPr>
              <a:t>nnx.state()</a:t>
            </a:r>
            <a:r>
              <a:rPr lang="en" sz="1300"/>
              <a:t> function to specify that you want to filter for the optimizer state.</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6" name="Shape 1516"/>
        <p:cNvGrpSpPr/>
        <p:nvPr/>
      </p:nvGrpSpPr>
      <p:grpSpPr>
        <a:xfrm>
          <a:off x="0" y="0"/>
          <a:ext cx="0" cy="0"/>
          <a:chOff x="0" y="0"/>
          <a:chExt cx="0" cy="0"/>
        </a:xfrm>
      </p:grpSpPr>
      <p:sp>
        <p:nvSpPr>
          <p:cNvPr id="1517" name="Google Shape;1517;g3747015b10b_0_1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8" name="Google Shape;1518;g3747015b10b_0_1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OK, so we've sharded our model. What about the optimizer's state, like Adam's momentum vectors? These must be sharded identically to the parameters they correspond to.  Fortunately, the process is nearly the same as sharding a model. The one key difference is how you grab the state. Instead of </a:t>
            </a:r>
            <a:r>
              <a:rPr lang="en" sz="1300">
                <a:latin typeface="Courier"/>
                <a:ea typeface="Courier"/>
                <a:cs typeface="Courier"/>
                <a:sym typeface="Courier"/>
              </a:rPr>
              <a:t>nnx.state(model)</a:t>
            </a:r>
            <a:r>
              <a:rPr lang="en" sz="1300"/>
              <a:t>, you use </a:t>
            </a:r>
            <a:r>
              <a:rPr lang="en" sz="1300">
                <a:latin typeface="Courier"/>
                <a:ea typeface="Courier"/>
                <a:cs typeface="Courier"/>
                <a:sym typeface="Courier"/>
              </a:rPr>
              <a:t>nnx.state(optimizer, nnx.optimizer.OptState)</a:t>
            </a:r>
            <a:r>
              <a:rPr lang="en" sz="1300"/>
              <a:t>.  This </a:t>
            </a:r>
            <a:r>
              <a:rPr lang="en" sz="1300">
                <a:latin typeface="Courier"/>
                <a:ea typeface="Courier"/>
                <a:cs typeface="Courier"/>
                <a:sym typeface="Courier"/>
              </a:rPr>
              <a:t>OptState</a:t>
            </a:r>
            <a:r>
              <a:rPr lang="en" sz="1300"/>
              <a:t> argument acts as a filter, telling </a:t>
            </a:r>
            <a:r>
              <a:rPr lang="en" sz="1300">
                <a:latin typeface="Courier"/>
                <a:ea typeface="Courier"/>
                <a:cs typeface="Courier"/>
                <a:sym typeface="Courier"/>
              </a:rPr>
              <a:t>nnx.state</a:t>
            </a:r>
            <a:r>
              <a:rPr lang="en" sz="1300"/>
              <a:t> to return only the optimizer's internal state — the moment vectors and step count — and ignore the model parameters. Let's see how this works in practice.</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3747015b10b_0_1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 name="Google Shape;1361;g3747015b10b_0_1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Optax's design emphasizes composability. Instead of large, monolithic optimizers with many flags, Optax offers smaller, focused gradient transformations. You can chain these transformations together to build exactly the optimizer you need. This is a bit different from PyTorch, where optimizers are more self-contained. With Optax, you have more flexibility to assemble custom optimization logic from these fundamental pieces.</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2" name="Shape 1522"/>
        <p:cNvGrpSpPr/>
        <p:nvPr/>
      </p:nvGrpSpPr>
      <p:grpSpPr>
        <a:xfrm>
          <a:off x="0" y="0"/>
          <a:ext cx="0" cy="0"/>
          <a:chOff x="0" y="0"/>
          <a:chExt cx="0" cy="0"/>
        </a:xfrm>
      </p:grpSpPr>
      <p:sp>
        <p:nvSpPr>
          <p:cNvPr id="1523" name="Google Shape;1523;g3747015b10b_0_1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4" name="Google Shape;1524;g3747015b10b_0_1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slide shows the first half of a JIT-compiled setup function, focusing on the model sharding. This should be a familiar pattern by now.  We use </a:t>
            </a:r>
            <a:r>
              <a:rPr lang="en" sz="1300">
                <a:latin typeface="Courier"/>
                <a:ea typeface="Courier"/>
                <a:cs typeface="Courier"/>
                <a:sym typeface="Courier"/>
              </a:rPr>
              <a:t>nnx.state</a:t>
            </a:r>
            <a:r>
              <a:rPr lang="en" sz="1300"/>
              <a:t> to get the parameters, </a:t>
            </a:r>
            <a:r>
              <a:rPr lang="en" sz="1300">
                <a:latin typeface="Courier"/>
                <a:ea typeface="Courier"/>
                <a:cs typeface="Courier"/>
                <a:sym typeface="Courier"/>
              </a:rPr>
              <a:t>nnx.spmd.get_partition_spec</a:t>
            </a:r>
            <a:r>
              <a:rPr lang="en" sz="1300"/>
              <a:t> to generate the sharding layout from our annotations, and </a:t>
            </a:r>
            <a:r>
              <a:rPr lang="en" sz="1300">
                <a:latin typeface="Courier"/>
                <a:ea typeface="Courier"/>
                <a:cs typeface="Courier"/>
                <a:sym typeface="Courier"/>
              </a:rPr>
              <a:t>jax.lax.with_sharding_constraint</a:t>
            </a:r>
            <a:r>
              <a:rPr lang="en" sz="1300"/>
              <a:t> to apply it. Finally, </a:t>
            </a:r>
            <a:r>
              <a:rPr lang="en" sz="1300">
                <a:latin typeface="Courier"/>
                <a:ea typeface="Courier"/>
                <a:cs typeface="Courier"/>
                <a:sym typeface="Courier"/>
              </a:rPr>
              <a:t>nnx.update</a:t>
            </a:r>
            <a:r>
              <a:rPr lang="en" sz="1300"/>
              <a:t> commits these changes back to our model object.  Now, let's see how this same pattern is applied to the optimizer.</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 name="Shape 1528"/>
        <p:cNvGrpSpPr/>
        <p:nvPr/>
      </p:nvGrpSpPr>
      <p:grpSpPr>
        <a:xfrm>
          <a:off x="0" y="0"/>
          <a:ext cx="0" cy="0"/>
          <a:chOff x="0" y="0"/>
          <a:chExt cx="0" cy="0"/>
        </a:xfrm>
      </p:grpSpPr>
      <p:sp>
        <p:nvSpPr>
          <p:cNvPr id="1529" name="Google Shape;1529;g3747015b10b_0_1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0" name="Google Shape;1530;g3747015b10b_0_1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conclusion, Optax paired with Flax NNX offers a robust and adaptable optimization experience in JAX. For those coming from PyTorch, NNX provides a familiar object-oriented way to define models. Key best practices include defining your Optax transformations clearly, especially if they are complex. Always use </a:t>
            </a:r>
            <a:r>
              <a:rPr lang="en" sz="1300">
                <a:latin typeface="Courier"/>
                <a:ea typeface="Courier"/>
                <a:cs typeface="Courier"/>
                <a:sym typeface="Courier"/>
              </a:rPr>
              <a:t>@nnx.jit</a:t>
            </a:r>
            <a:r>
              <a:rPr lang="en" sz="1300"/>
              <a:t> on your training functions. For per-parameter rules, </a:t>
            </a:r>
            <a:r>
              <a:rPr lang="en" sz="1300">
                <a:latin typeface="Courier"/>
                <a:ea typeface="Courier"/>
                <a:cs typeface="Courier"/>
                <a:sym typeface="Courier"/>
              </a:rPr>
              <a:t>optax.partition</a:t>
            </a:r>
            <a:r>
              <a:rPr lang="en" sz="1300"/>
              <a:t> is your friend. And while distributed training with JAX's explicit sharding has a learning curve, it gives you precise control over parallelism.</a:t>
            </a:r>
            <a:endParaRPr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37482b1c4a9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37482b1c4a9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1" name="Shape 1541"/>
        <p:cNvGrpSpPr/>
        <p:nvPr/>
      </p:nvGrpSpPr>
      <p:grpSpPr>
        <a:xfrm>
          <a:off x="0" y="0"/>
          <a:ext cx="0" cy="0"/>
          <a:chOff x="0" y="0"/>
          <a:chExt cx="0" cy="0"/>
        </a:xfrm>
      </p:grpSpPr>
      <p:sp>
        <p:nvSpPr>
          <p:cNvPr id="1542" name="Google Shape;1542;g37482b1c4a9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3" name="Google Shape;1543;g37482b1c4a9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5" name="Shape 1365"/>
        <p:cNvGrpSpPr/>
        <p:nvPr/>
      </p:nvGrpSpPr>
      <p:grpSpPr>
        <a:xfrm>
          <a:off x="0" y="0"/>
          <a:ext cx="0" cy="0"/>
          <a:chOff x="0" y="0"/>
          <a:chExt cx="0" cy="0"/>
        </a:xfrm>
      </p:grpSpPr>
      <p:sp>
        <p:nvSpPr>
          <p:cNvPr id="1366" name="Google Shape;1366;g3747015b10b_0_1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7" name="Google Shape;1367;g3747015b10b_0_1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Flax NNX, you define your models by subclassing </a:t>
            </a:r>
            <a:r>
              <a:rPr lang="en" sz="1300">
                <a:latin typeface="Courier"/>
                <a:ea typeface="Courier"/>
                <a:cs typeface="Courier"/>
                <a:sym typeface="Courier"/>
              </a:rPr>
              <a:t>flax.nnx.Module</a:t>
            </a:r>
            <a:r>
              <a:rPr lang="en" sz="1300"/>
              <a:t>, much like you would with </a:t>
            </a:r>
            <a:r>
              <a:rPr lang="en" sz="1300">
                <a:latin typeface="Courier"/>
                <a:ea typeface="Courier"/>
                <a:cs typeface="Courier"/>
                <a:sym typeface="Courier"/>
              </a:rPr>
              <a:t>torch.nn.Module</a:t>
            </a:r>
            <a:r>
              <a:rPr lang="en" sz="1300"/>
              <a:t>. Parameters, which are </a:t>
            </a:r>
            <a:r>
              <a:rPr lang="en" sz="1300">
                <a:latin typeface="Courier"/>
                <a:ea typeface="Courier"/>
                <a:cs typeface="Courier"/>
                <a:sym typeface="Courier"/>
              </a:rPr>
              <a:t>flax.nnx.Param</a:t>
            </a:r>
            <a:r>
              <a:rPr lang="en" sz="1300"/>
              <a:t> objects, are attributes of your module and are initialized when the module is instantiated, provided you give it random number generator seeds. NNX models manage their state using standard Python object references, making them feel quite intuitive.</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g3747015b10b_0_1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3" name="Google Shape;1373;g3747015b10b_0_1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example of an MLP defined using Flax NNX. We subclass nnx.Module. Inside </a:t>
            </a:r>
            <a:r>
              <a:rPr lang="en" sz="1300">
                <a:latin typeface="Courier"/>
                <a:ea typeface="Courier"/>
                <a:cs typeface="Courier"/>
                <a:sym typeface="Courier"/>
              </a:rPr>
              <a:t>__init__</a:t>
            </a:r>
            <a:r>
              <a:rPr lang="en" sz="1300"/>
              <a:t>, we define our layers, like </a:t>
            </a:r>
            <a:r>
              <a:rPr lang="en" sz="1300">
                <a:latin typeface="Courier"/>
                <a:ea typeface="Courier"/>
                <a:cs typeface="Courier"/>
                <a:sym typeface="Courier"/>
              </a:rPr>
              <a:t>nnx.Linear.</a:t>
            </a:r>
            <a:r>
              <a:rPr lang="en" sz="1300"/>
              <a:t> Notice the </a:t>
            </a:r>
            <a:r>
              <a:rPr lang="en" sz="1300">
                <a:latin typeface="Courier"/>
                <a:ea typeface="Courier"/>
                <a:cs typeface="Courier"/>
                <a:sym typeface="Courier"/>
              </a:rPr>
              <a:t>rngs</a:t>
            </a:r>
            <a:r>
              <a:rPr lang="en" sz="1300"/>
              <a:t> argument – this is used to provide random keys for initializing the parameters of these layers. The </a:t>
            </a:r>
            <a:r>
              <a:rPr lang="en" sz="1300">
                <a:latin typeface="Courier"/>
                <a:ea typeface="Courier"/>
                <a:cs typeface="Courier"/>
                <a:sym typeface="Courier"/>
              </a:rPr>
              <a:t>__call__</a:t>
            </a:r>
            <a:r>
              <a:rPr lang="en" sz="1300"/>
              <a:t> method defines the forward pass, just as you'd expect.</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 name="Shape 1377"/>
        <p:cNvGrpSpPr/>
        <p:nvPr/>
      </p:nvGrpSpPr>
      <p:grpSpPr>
        <a:xfrm>
          <a:off x="0" y="0"/>
          <a:ext cx="0" cy="0"/>
          <a:chOff x="0" y="0"/>
          <a:chExt cx="0" cy="0"/>
        </a:xfrm>
      </p:grpSpPr>
      <p:sp>
        <p:nvSpPr>
          <p:cNvPr id="1378" name="Google Shape;1378;g3747015b10b_0_1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 name="Google Shape;1379;g3747015b10b_0_1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First, we instantiate our SimpleMLP, providing the necessary </a:t>
            </a:r>
            <a:r>
              <a:rPr lang="en" sz="1300">
                <a:latin typeface="Courier"/>
                <a:ea typeface="Courier"/>
                <a:cs typeface="Courier"/>
                <a:sym typeface="Courier"/>
              </a:rPr>
              <a:t>rngs</a:t>
            </a:r>
            <a:r>
              <a:rPr lang="en" sz="1300"/>
              <a:t>. Then, for the optimizer, we first define an Optax gradient transformation – here, </a:t>
            </a:r>
            <a:r>
              <a:rPr lang="en" sz="1300">
                <a:latin typeface="Courier"/>
                <a:ea typeface="Courier"/>
                <a:cs typeface="Courier"/>
                <a:sym typeface="Courier"/>
              </a:rPr>
              <a:t>optax.adam</a:t>
            </a:r>
            <a:r>
              <a:rPr lang="en" sz="1300"/>
              <a:t> with a learning rate.  </a:t>
            </a:r>
            <a:r>
              <a:rPr lang="en" sz="1300"/>
              <a:t>This </a:t>
            </a:r>
            <a:r>
              <a:rPr lang="en" sz="1300">
                <a:latin typeface="Courier"/>
                <a:ea typeface="Courier"/>
                <a:cs typeface="Courier"/>
                <a:sym typeface="Courier"/>
              </a:rPr>
              <a:t>optax_opt</a:t>
            </a:r>
            <a:r>
              <a:rPr lang="en" sz="1300"/>
              <a:t> is then passed to the </a:t>
            </a:r>
            <a:r>
              <a:rPr lang="en" sz="1300">
                <a:latin typeface="Courier"/>
                <a:ea typeface="Courier"/>
                <a:cs typeface="Courier"/>
                <a:sym typeface="Courier"/>
              </a:rPr>
              <a:t>flax.nnx.Optimizer</a:t>
            </a:r>
            <a:r>
              <a:rPr lang="en" sz="1300"/>
              <a:t>.  Notice the optimizer is no longer initialized with the model.  Instead, we have the new, required </a:t>
            </a:r>
            <a:r>
              <a:rPr lang="en" sz="1300">
                <a:latin typeface="Courier"/>
                <a:ea typeface="Courier"/>
                <a:cs typeface="Courier"/>
                <a:sym typeface="Courier"/>
              </a:rPr>
              <a:t>wrt=nnx.Param</a:t>
            </a:r>
            <a:r>
              <a:rPr lang="en" sz="1300"/>
              <a:t> argument.  This stands for 'with respect to' and explicitly tells the optimizer to only calculate gradients and apply updates for variables of type </a:t>
            </a:r>
            <a:r>
              <a:rPr lang="en" sz="1300">
                <a:latin typeface="Courier"/>
                <a:ea typeface="Courier"/>
                <a:cs typeface="Courier"/>
                <a:sym typeface="Courier"/>
              </a:rPr>
              <a:t>nnx.Param</a:t>
            </a:r>
            <a:r>
              <a:rPr lang="en" sz="1300"/>
              <a:t>.  This is a great improvement for clarity.</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g3747015b10b_0_1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 name="Google Shape;1386;g3747015b10b_0_1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loss function is straightforward – it takes your model, a batch of data, and computes the loss. To get gradients, Flax NNX provides </a:t>
            </a:r>
            <a:r>
              <a:rPr lang="en" sz="1300">
                <a:latin typeface="Courier"/>
                <a:ea typeface="Courier"/>
                <a:cs typeface="Courier"/>
                <a:sym typeface="Courier"/>
              </a:rPr>
              <a:t>nnx.value_and_grad</a:t>
            </a:r>
            <a:r>
              <a:rPr lang="en" sz="1300"/>
              <a:t>. This function takes your loss function and returns a new function that, when called with the model and data, gives you both the loss value and the gradients. This is different from PyTorch's </a:t>
            </a:r>
            <a:r>
              <a:rPr lang="en" sz="1300">
                <a:latin typeface="Courier"/>
                <a:ea typeface="Courier"/>
                <a:cs typeface="Courier"/>
                <a:sym typeface="Courier"/>
              </a:rPr>
              <a:t>loss.backward()</a:t>
            </a:r>
            <a:r>
              <a:rPr lang="en" sz="1300"/>
              <a:t>, which modifies parameters in-place. Because </a:t>
            </a:r>
            <a:r>
              <a:rPr lang="en" sz="1300">
                <a:latin typeface="Courier"/>
                <a:ea typeface="Courier"/>
                <a:cs typeface="Courier"/>
                <a:sym typeface="Courier"/>
              </a:rPr>
              <a:t>nnx.value_and_grad</a:t>
            </a:r>
            <a:r>
              <a:rPr lang="en" sz="1300"/>
              <a:t> returns new gradient values each time, there's no need for an equivalent of </a:t>
            </a:r>
            <a:r>
              <a:rPr lang="en" sz="1300">
                <a:latin typeface="Courier"/>
                <a:ea typeface="Courier"/>
                <a:cs typeface="Courier"/>
                <a:sym typeface="Courier"/>
              </a:rPr>
              <a:t>optimizer.zero_grad().</a:t>
            </a:r>
            <a:endParaRPr sz="1300">
              <a:latin typeface="Courier"/>
              <a:ea typeface="Courier"/>
              <a:cs typeface="Courier"/>
              <a:sym typeface="Courie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0" name="Shape 1390"/>
        <p:cNvGrpSpPr/>
        <p:nvPr/>
      </p:nvGrpSpPr>
      <p:grpSpPr>
        <a:xfrm>
          <a:off x="0" y="0"/>
          <a:ext cx="0" cy="0"/>
          <a:chOff x="0" y="0"/>
          <a:chExt cx="0" cy="0"/>
        </a:xfrm>
      </p:grpSpPr>
      <p:sp>
        <p:nvSpPr>
          <p:cNvPr id="1391" name="Google Shape;1391;g3747015b10b_0_1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2" name="Google Shape;1392;g3747015b10b_0_1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an example </a:t>
            </a:r>
            <a:r>
              <a:rPr lang="en" sz="1300">
                <a:latin typeface="Courier"/>
                <a:ea typeface="Courier"/>
                <a:cs typeface="Courier"/>
                <a:sym typeface="Courier"/>
              </a:rPr>
              <a:t>mse_loss</a:t>
            </a:r>
            <a:r>
              <a:rPr lang="en" sz="1300"/>
              <a:t> function. It performs a forward pass and calculates the mean squared error. When using </a:t>
            </a:r>
            <a:r>
              <a:rPr lang="en" sz="1300">
                <a:latin typeface="Courier"/>
                <a:ea typeface="Courier"/>
                <a:cs typeface="Courier"/>
                <a:sym typeface="Courier"/>
              </a:rPr>
              <a:t>nnx.value_and_grad</a:t>
            </a:r>
            <a:r>
              <a:rPr lang="en" sz="1300"/>
              <a:t>, you'll typically define a small closure, like </a:t>
            </a:r>
            <a:r>
              <a:rPr lang="en" sz="1300">
                <a:latin typeface="Courier"/>
                <a:ea typeface="Courier"/>
                <a:cs typeface="Courier"/>
                <a:sym typeface="Courier"/>
              </a:rPr>
              <a:t>loss_fn_for_grad</a:t>
            </a:r>
            <a:r>
              <a:rPr lang="en" sz="1300"/>
              <a:t> shown commented, which captures the current data batch. Then you call </a:t>
            </a:r>
            <a:r>
              <a:rPr lang="en" sz="1300">
                <a:latin typeface="Courier"/>
                <a:ea typeface="Courier"/>
                <a:cs typeface="Courier"/>
                <a:sym typeface="Courier"/>
              </a:rPr>
              <a:t>nnx.value_and_grad</a:t>
            </a:r>
            <a:r>
              <a:rPr lang="en" sz="1300"/>
              <a:t> on this closure, passing in the model whose parameters you want gradients for – in this case, </a:t>
            </a:r>
            <a:r>
              <a:rPr lang="en" sz="1300">
                <a:latin typeface="Courier"/>
                <a:ea typeface="Courier"/>
                <a:cs typeface="Courier"/>
                <a:sym typeface="Courier"/>
              </a:rPr>
              <a:t>optimizer_state.model</a:t>
            </a:r>
            <a:r>
              <a:rPr lang="en" sz="1300"/>
              <a:t>.</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 name="Shape 1396"/>
        <p:cNvGrpSpPr/>
        <p:nvPr/>
      </p:nvGrpSpPr>
      <p:grpSpPr>
        <a:xfrm>
          <a:off x="0" y="0"/>
          <a:ext cx="0" cy="0"/>
          <a:chOff x="0" y="0"/>
          <a:chExt cx="0" cy="0"/>
        </a:xfrm>
      </p:grpSpPr>
      <p:sp>
        <p:nvSpPr>
          <p:cNvPr id="1397" name="Google Shape;1397;g3747015b10b_0_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8" name="Google Shape;1398;g3747015b10b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Once you have the gradients, you apply them using </a:t>
            </a:r>
            <a:r>
              <a:rPr lang="en" sz="1300">
                <a:latin typeface="Courier"/>
                <a:ea typeface="Courier"/>
                <a:cs typeface="Courier"/>
                <a:sym typeface="Courier"/>
              </a:rPr>
              <a:t>optimizer_state.update(grads)</a:t>
            </a:r>
            <a:r>
              <a:rPr lang="en" sz="1300"/>
              <a:t>. This updates the model parameters held within optimizer_state and also the internal state of the Optax optimizer, like momentum values. For PyTorch users, this update method is analogous to </a:t>
            </a:r>
            <a:r>
              <a:rPr lang="en" sz="1300">
                <a:latin typeface="Courier"/>
                <a:ea typeface="Courier"/>
                <a:cs typeface="Courier"/>
                <a:sym typeface="Courier"/>
              </a:rPr>
              <a:t>optimizer.step()</a:t>
            </a:r>
            <a:r>
              <a:rPr lang="en" sz="1300"/>
              <a:t>.  It's standard practice to wrap the loss, gradient calculation, and update into a single training step function, and then decorate it with </a:t>
            </a:r>
            <a:r>
              <a:rPr lang="en" sz="1300">
                <a:latin typeface="Courier"/>
                <a:ea typeface="Courier"/>
                <a:cs typeface="Courier"/>
                <a:sym typeface="Courier"/>
              </a:rPr>
              <a:t>@nnx.jit</a:t>
            </a:r>
            <a:r>
              <a:rPr lang="en" sz="1300"/>
              <a:t> for significant performance gains from JAX's JIT compiler. </a:t>
            </a:r>
            <a:r>
              <a:rPr lang="en" sz="1300">
                <a:latin typeface="Courier"/>
                <a:ea typeface="Courier"/>
                <a:cs typeface="Courier"/>
                <a:sym typeface="Courier"/>
              </a:rPr>
              <a:t>nnx.jit</a:t>
            </a:r>
            <a:r>
              <a:rPr lang="en" sz="1300"/>
              <a:t> is specifically designed to work with stateful NNX objects.</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038" name="Shape 1038"/>
        <p:cNvGrpSpPr/>
        <p:nvPr/>
      </p:nvGrpSpPr>
      <p:grpSpPr>
        <a:xfrm>
          <a:off x="0" y="0"/>
          <a:ext cx="0" cy="0"/>
          <a:chOff x="0" y="0"/>
          <a:chExt cx="0" cy="0"/>
        </a:xfrm>
      </p:grpSpPr>
      <p:sp>
        <p:nvSpPr>
          <p:cNvPr id="1039" name="Google Shape;1039;p103"/>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40" name="Google Shape;1040;p10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041" name="Google Shape;1041;p10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042" name="Google Shape;1042;p10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043" name="Google Shape;1043;p10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044" name="Shape 1044"/>
        <p:cNvGrpSpPr/>
        <p:nvPr/>
      </p:nvGrpSpPr>
      <p:grpSpPr>
        <a:xfrm>
          <a:off x="0" y="0"/>
          <a:ext cx="0" cy="0"/>
          <a:chOff x="0" y="0"/>
          <a:chExt cx="0" cy="0"/>
        </a:xfrm>
      </p:grpSpPr>
      <p:sp>
        <p:nvSpPr>
          <p:cNvPr id="1045" name="Google Shape;1045;p10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046" name="Google Shape;1046;p10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47" name="Google Shape;1047;p10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48" name="Google Shape;1048;p104"/>
          <p:cNvGrpSpPr/>
          <p:nvPr/>
        </p:nvGrpSpPr>
        <p:grpSpPr>
          <a:xfrm>
            <a:off x="8469122" y="4803781"/>
            <a:ext cx="420491" cy="137010"/>
            <a:chOff x="0" y="0"/>
            <a:chExt cx="2077525" cy="676925"/>
          </a:xfrm>
        </p:grpSpPr>
        <p:sp>
          <p:nvSpPr>
            <p:cNvPr id="1049" name="Google Shape;1049;p10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0" name="Google Shape;1050;p10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1" name="Google Shape;1051;p10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2" name="Google Shape;1052;p10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3" name="Google Shape;1053;p10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4" name="Google Shape;1054;p10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055" name="Shape 1055"/>
        <p:cNvGrpSpPr/>
        <p:nvPr/>
      </p:nvGrpSpPr>
      <p:grpSpPr>
        <a:xfrm>
          <a:off x="0" y="0"/>
          <a:ext cx="0" cy="0"/>
          <a:chOff x="0" y="0"/>
          <a:chExt cx="0" cy="0"/>
        </a:xfrm>
      </p:grpSpPr>
      <p:sp>
        <p:nvSpPr>
          <p:cNvPr id="1056" name="Google Shape;1056;p105"/>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57" name="Google Shape;1057;p105"/>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58" name="Google Shape;1058;p10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10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0" name="Google Shape;1060;p10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61" name="Google Shape;1061;p105"/>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62" name="Google Shape;1062;p105"/>
          <p:cNvGrpSpPr/>
          <p:nvPr/>
        </p:nvGrpSpPr>
        <p:grpSpPr>
          <a:xfrm>
            <a:off x="8469122" y="4803781"/>
            <a:ext cx="420491" cy="137010"/>
            <a:chOff x="0" y="0"/>
            <a:chExt cx="2077525" cy="676925"/>
          </a:xfrm>
        </p:grpSpPr>
        <p:sp>
          <p:nvSpPr>
            <p:cNvPr id="1063" name="Google Shape;1063;p10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4" name="Google Shape;1064;p10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5" name="Google Shape;1065;p10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6" name="Google Shape;1066;p10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7" name="Google Shape;1067;p10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8" name="Google Shape;1068;p10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069" name="Shape 1069"/>
        <p:cNvGrpSpPr/>
        <p:nvPr/>
      </p:nvGrpSpPr>
      <p:grpSpPr>
        <a:xfrm>
          <a:off x="0" y="0"/>
          <a:ext cx="0" cy="0"/>
          <a:chOff x="0" y="0"/>
          <a:chExt cx="0" cy="0"/>
        </a:xfrm>
      </p:grpSpPr>
      <p:sp>
        <p:nvSpPr>
          <p:cNvPr id="1070" name="Google Shape;1070;p10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10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72" name="Google Shape;1072;p106"/>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3" name="Google Shape;1073;p10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74" name="Google Shape;1074;p10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75" name="Google Shape;1075;p10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76" name="Google Shape;1076;p106"/>
          <p:cNvGrpSpPr/>
          <p:nvPr/>
        </p:nvGrpSpPr>
        <p:grpSpPr>
          <a:xfrm>
            <a:off x="8469122" y="4803781"/>
            <a:ext cx="420491" cy="137010"/>
            <a:chOff x="0" y="0"/>
            <a:chExt cx="2077525" cy="676925"/>
          </a:xfrm>
        </p:grpSpPr>
        <p:sp>
          <p:nvSpPr>
            <p:cNvPr id="1077" name="Google Shape;1077;p10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78" name="Google Shape;1078;p10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79" name="Google Shape;1079;p10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0" name="Google Shape;1080;p10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1" name="Google Shape;1081;p10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2" name="Google Shape;1082;p10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083" name="Shape 1083"/>
        <p:cNvGrpSpPr/>
        <p:nvPr/>
      </p:nvGrpSpPr>
      <p:grpSpPr>
        <a:xfrm>
          <a:off x="0" y="0"/>
          <a:ext cx="0" cy="0"/>
          <a:chOff x="0" y="0"/>
          <a:chExt cx="0" cy="0"/>
        </a:xfrm>
      </p:grpSpPr>
      <p:sp>
        <p:nvSpPr>
          <p:cNvPr id="1084" name="Google Shape;1084;p10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10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86" name="Google Shape;1086;p107"/>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87" name="Google Shape;1087;p10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8" name="Google Shape;1088;p10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89" name="Google Shape;1089;p10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90" name="Google Shape;1090;p107"/>
          <p:cNvGrpSpPr/>
          <p:nvPr/>
        </p:nvGrpSpPr>
        <p:grpSpPr>
          <a:xfrm>
            <a:off x="8469122" y="4803781"/>
            <a:ext cx="420491" cy="137010"/>
            <a:chOff x="0" y="0"/>
            <a:chExt cx="2077525" cy="676925"/>
          </a:xfrm>
        </p:grpSpPr>
        <p:sp>
          <p:nvSpPr>
            <p:cNvPr id="1091" name="Google Shape;1091;p10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2" name="Google Shape;1092;p10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3" name="Google Shape;1093;p10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4" name="Google Shape;1094;p10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5" name="Google Shape;1095;p10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6" name="Google Shape;1096;p10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097" name="Shape 1097"/>
        <p:cNvGrpSpPr/>
        <p:nvPr/>
      </p:nvGrpSpPr>
      <p:grpSpPr>
        <a:xfrm>
          <a:off x="0" y="0"/>
          <a:ext cx="0" cy="0"/>
          <a:chOff x="0" y="0"/>
          <a:chExt cx="0" cy="0"/>
        </a:xfrm>
      </p:grpSpPr>
      <p:sp>
        <p:nvSpPr>
          <p:cNvPr id="1098" name="Google Shape;1098;p108"/>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99" name="Google Shape;1099;p108"/>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00" name="Google Shape;1100;p108"/>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01" name="Google Shape;1101;p108"/>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02" name="Google Shape;1102;p108"/>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103" name="Shape 1103"/>
        <p:cNvGrpSpPr/>
        <p:nvPr/>
      </p:nvGrpSpPr>
      <p:grpSpPr>
        <a:xfrm>
          <a:off x="0" y="0"/>
          <a:ext cx="0" cy="0"/>
          <a:chOff x="0" y="0"/>
          <a:chExt cx="0" cy="0"/>
        </a:xfrm>
      </p:grpSpPr>
      <p:sp>
        <p:nvSpPr>
          <p:cNvPr id="1104" name="Google Shape;1104;p109"/>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05" name="Google Shape;1105;p10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06" name="Google Shape;1106;p10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07" name="Google Shape;1107;p10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08" name="Google Shape;1108;p10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1109" name="Shape 1109"/>
        <p:cNvGrpSpPr/>
        <p:nvPr/>
      </p:nvGrpSpPr>
      <p:grpSpPr>
        <a:xfrm>
          <a:off x="0" y="0"/>
          <a:ext cx="0" cy="0"/>
          <a:chOff x="0" y="0"/>
          <a:chExt cx="0" cy="0"/>
        </a:xfrm>
      </p:grpSpPr>
      <p:sp>
        <p:nvSpPr>
          <p:cNvPr id="1110" name="Google Shape;1110;p110"/>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11" name="Google Shape;1111;p1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12" name="Google Shape;1112;p1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13" name="Google Shape;1113;p1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14" name="Google Shape;1114;p1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1115" name="Shape 1115"/>
        <p:cNvGrpSpPr/>
        <p:nvPr/>
      </p:nvGrpSpPr>
      <p:grpSpPr>
        <a:xfrm>
          <a:off x="0" y="0"/>
          <a:ext cx="0" cy="0"/>
          <a:chOff x="0" y="0"/>
          <a:chExt cx="0" cy="0"/>
        </a:xfrm>
      </p:grpSpPr>
      <p:sp>
        <p:nvSpPr>
          <p:cNvPr id="1116" name="Google Shape;1116;p111"/>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17" name="Google Shape;1117;p11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18" name="Google Shape;1118;p11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19" name="Google Shape;1119;p11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20" name="Google Shape;1120;p11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1121" name="Shape 1121"/>
        <p:cNvGrpSpPr/>
        <p:nvPr/>
      </p:nvGrpSpPr>
      <p:grpSpPr>
        <a:xfrm>
          <a:off x="0" y="0"/>
          <a:ext cx="0" cy="0"/>
          <a:chOff x="0" y="0"/>
          <a:chExt cx="0" cy="0"/>
        </a:xfrm>
      </p:grpSpPr>
      <p:sp>
        <p:nvSpPr>
          <p:cNvPr id="1122" name="Google Shape;1122;p112"/>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23" name="Google Shape;1123;p1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124" name="Google Shape;1124;p112"/>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1125" name="Google Shape;1125;p112"/>
          <p:cNvGrpSpPr/>
          <p:nvPr/>
        </p:nvGrpSpPr>
        <p:grpSpPr>
          <a:xfrm>
            <a:off x="8469122" y="4803781"/>
            <a:ext cx="420491" cy="137010"/>
            <a:chOff x="0" y="0"/>
            <a:chExt cx="2077525" cy="676925"/>
          </a:xfrm>
        </p:grpSpPr>
        <p:sp>
          <p:nvSpPr>
            <p:cNvPr id="1126" name="Google Shape;1126;p1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7" name="Google Shape;1127;p1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8" name="Google Shape;1128;p1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9" name="Google Shape;1129;p1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0" name="Google Shape;1130;p1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1" name="Google Shape;1131;p1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1132" name="Google Shape;1132;p112"/>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133" name="Google Shape;1133;p112"/>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1134" name="Shape 1134"/>
        <p:cNvGrpSpPr/>
        <p:nvPr/>
      </p:nvGrpSpPr>
      <p:grpSpPr>
        <a:xfrm>
          <a:off x="0" y="0"/>
          <a:ext cx="0" cy="0"/>
          <a:chOff x="0" y="0"/>
          <a:chExt cx="0" cy="0"/>
        </a:xfrm>
      </p:grpSpPr>
      <p:sp>
        <p:nvSpPr>
          <p:cNvPr id="1135" name="Google Shape;1135;p113"/>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36" name="Google Shape;1136;p11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137" name="Google Shape;1137;p113"/>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1138" name="Google Shape;1138;p113"/>
          <p:cNvGrpSpPr/>
          <p:nvPr/>
        </p:nvGrpSpPr>
        <p:grpSpPr>
          <a:xfrm>
            <a:off x="8469122" y="4803781"/>
            <a:ext cx="420491" cy="137010"/>
            <a:chOff x="0" y="0"/>
            <a:chExt cx="2077525" cy="676925"/>
          </a:xfrm>
        </p:grpSpPr>
        <p:sp>
          <p:nvSpPr>
            <p:cNvPr id="1139" name="Google Shape;1139;p11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0" name="Google Shape;1140;p11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1" name="Google Shape;1141;p11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2" name="Google Shape;1142;p11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3" name="Google Shape;1143;p11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4" name="Google Shape;1144;p11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1145" name="Shape 1145"/>
        <p:cNvGrpSpPr/>
        <p:nvPr/>
      </p:nvGrpSpPr>
      <p:grpSpPr>
        <a:xfrm>
          <a:off x="0" y="0"/>
          <a:ext cx="0" cy="0"/>
          <a:chOff x="0" y="0"/>
          <a:chExt cx="0" cy="0"/>
        </a:xfrm>
      </p:grpSpPr>
      <p:sp>
        <p:nvSpPr>
          <p:cNvPr id="1146" name="Google Shape;1146;p11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1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48" name="Google Shape;1148;p1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149" name="Google Shape;1149;p114"/>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50" name="Google Shape;1150;p114"/>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51" name="Google Shape;1151;p114"/>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52" name="Google Shape;1152;p114"/>
          <p:cNvGrpSpPr/>
          <p:nvPr/>
        </p:nvGrpSpPr>
        <p:grpSpPr>
          <a:xfrm>
            <a:off x="8469122" y="4803781"/>
            <a:ext cx="420491" cy="137010"/>
            <a:chOff x="0" y="0"/>
            <a:chExt cx="2077525" cy="676925"/>
          </a:xfrm>
        </p:grpSpPr>
        <p:sp>
          <p:nvSpPr>
            <p:cNvPr id="1153" name="Google Shape;1153;p1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4" name="Google Shape;1154;p1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5" name="Google Shape;1155;p1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6" name="Google Shape;1156;p1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7" name="Google Shape;1157;p1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8" name="Google Shape;1158;p1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1159" name="Shape 1159"/>
        <p:cNvGrpSpPr/>
        <p:nvPr/>
      </p:nvGrpSpPr>
      <p:grpSpPr>
        <a:xfrm>
          <a:off x="0" y="0"/>
          <a:ext cx="0" cy="0"/>
          <a:chOff x="0" y="0"/>
          <a:chExt cx="0" cy="0"/>
        </a:xfrm>
      </p:grpSpPr>
      <p:sp>
        <p:nvSpPr>
          <p:cNvPr id="1160" name="Google Shape;1160;p11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61" name="Google Shape;1161;p11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62" name="Google Shape;1162;p11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63" name="Google Shape;1163;p115"/>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64" name="Google Shape;1164;p11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65" name="Google Shape;1165;p115"/>
          <p:cNvGrpSpPr/>
          <p:nvPr/>
        </p:nvGrpSpPr>
        <p:grpSpPr>
          <a:xfrm>
            <a:off x="8469122" y="4803781"/>
            <a:ext cx="420491" cy="137010"/>
            <a:chOff x="0" y="0"/>
            <a:chExt cx="2077525" cy="676925"/>
          </a:xfrm>
        </p:grpSpPr>
        <p:sp>
          <p:nvSpPr>
            <p:cNvPr id="1166" name="Google Shape;1166;p11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7" name="Google Shape;1167;p11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8" name="Google Shape;1168;p11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9" name="Google Shape;1169;p11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70" name="Google Shape;1170;p11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71" name="Google Shape;1171;p11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1172" name="Shape 1172"/>
        <p:cNvGrpSpPr/>
        <p:nvPr/>
      </p:nvGrpSpPr>
      <p:grpSpPr>
        <a:xfrm>
          <a:off x="0" y="0"/>
          <a:ext cx="0" cy="0"/>
          <a:chOff x="0" y="0"/>
          <a:chExt cx="0" cy="0"/>
        </a:xfrm>
      </p:grpSpPr>
      <p:sp>
        <p:nvSpPr>
          <p:cNvPr id="1173" name="Google Shape;1173;p11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74" name="Google Shape;1174;p11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75" name="Google Shape;1175;p1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76" name="Google Shape;1176;p11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77" name="Google Shape;1177;p11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78" name="Google Shape;1178;p116"/>
          <p:cNvGrpSpPr/>
          <p:nvPr/>
        </p:nvGrpSpPr>
        <p:grpSpPr>
          <a:xfrm>
            <a:off x="8469122" y="4803781"/>
            <a:ext cx="420491" cy="137010"/>
            <a:chOff x="0" y="0"/>
            <a:chExt cx="2077525" cy="676925"/>
          </a:xfrm>
        </p:grpSpPr>
        <p:sp>
          <p:nvSpPr>
            <p:cNvPr id="1179" name="Google Shape;1179;p1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0" name="Google Shape;1180;p1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1" name="Google Shape;1181;p1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2" name="Google Shape;1182;p1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3" name="Google Shape;1183;p1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4" name="Google Shape;1184;p1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1185" name="Shape 1185"/>
        <p:cNvGrpSpPr/>
        <p:nvPr/>
      </p:nvGrpSpPr>
      <p:grpSpPr>
        <a:xfrm>
          <a:off x="0" y="0"/>
          <a:ext cx="0" cy="0"/>
          <a:chOff x="0" y="0"/>
          <a:chExt cx="0" cy="0"/>
        </a:xfrm>
      </p:grpSpPr>
      <p:sp>
        <p:nvSpPr>
          <p:cNvPr id="1186" name="Google Shape;1186;p11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87" name="Google Shape;1187;p11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88" name="Google Shape;1188;p1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89" name="Google Shape;1189;p117"/>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90" name="Google Shape;1190;p11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91" name="Google Shape;1191;p117"/>
          <p:cNvGrpSpPr/>
          <p:nvPr/>
        </p:nvGrpSpPr>
        <p:grpSpPr>
          <a:xfrm>
            <a:off x="8469122" y="4803781"/>
            <a:ext cx="420491" cy="137010"/>
            <a:chOff x="0" y="0"/>
            <a:chExt cx="2077525" cy="676925"/>
          </a:xfrm>
        </p:grpSpPr>
        <p:sp>
          <p:nvSpPr>
            <p:cNvPr id="1192" name="Google Shape;1192;p1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3" name="Google Shape;1193;p1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4" name="Google Shape;1194;p1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5" name="Google Shape;1195;p1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6" name="Google Shape;1196;p1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7" name="Google Shape;1197;p1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1198" name="Shape 1198"/>
        <p:cNvGrpSpPr/>
        <p:nvPr/>
      </p:nvGrpSpPr>
      <p:grpSpPr>
        <a:xfrm>
          <a:off x="0" y="0"/>
          <a:ext cx="0" cy="0"/>
          <a:chOff x="0" y="0"/>
          <a:chExt cx="0" cy="0"/>
        </a:xfrm>
      </p:grpSpPr>
      <p:sp>
        <p:nvSpPr>
          <p:cNvPr id="1199" name="Google Shape;1199;p118"/>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1200" name="Google Shape;1200;p118"/>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01" name="Google Shape;1201;p11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02" name="Google Shape;1202;p1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03" name="Google Shape;1203;p1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04" name="Google Shape;1204;p11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05" name="Google Shape;1205;p118"/>
          <p:cNvGrpSpPr/>
          <p:nvPr/>
        </p:nvGrpSpPr>
        <p:grpSpPr>
          <a:xfrm>
            <a:off x="8469122" y="4803781"/>
            <a:ext cx="420491" cy="137010"/>
            <a:chOff x="0" y="0"/>
            <a:chExt cx="2077525" cy="676925"/>
          </a:xfrm>
        </p:grpSpPr>
        <p:sp>
          <p:nvSpPr>
            <p:cNvPr id="1206" name="Google Shape;1206;p1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7" name="Google Shape;1207;p1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8" name="Google Shape;1208;p1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9" name="Google Shape;1209;p1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10" name="Google Shape;1210;p1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11" name="Google Shape;1211;p1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1212" name="Shape 1212"/>
        <p:cNvGrpSpPr/>
        <p:nvPr/>
      </p:nvGrpSpPr>
      <p:grpSpPr>
        <a:xfrm>
          <a:off x="0" y="0"/>
          <a:ext cx="0" cy="0"/>
          <a:chOff x="0" y="0"/>
          <a:chExt cx="0" cy="0"/>
        </a:xfrm>
      </p:grpSpPr>
      <p:sp>
        <p:nvSpPr>
          <p:cNvPr id="1213" name="Google Shape;1213;p11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14" name="Google Shape;1214;p11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15" name="Google Shape;1215;p1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16" name="Google Shape;1216;p1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17" name="Google Shape;1217;p11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18" name="Google Shape;1218;p119"/>
          <p:cNvGrpSpPr/>
          <p:nvPr/>
        </p:nvGrpSpPr>
        <p:grpSpPr>
          <a:xfrm>
            <a:off x="8469122" y="4803781"/>
            <a:ext cx="420491" cy="137010"/>
            <a:chOff x="0" y="0"/>
            <a:chExt cx="2077525" cy="676925"/>
          </a:xfrm>
        </p:grpSpPr>
        <p:sp>
          <p:nvSpPr>
            <p:cNvPr id="1219" name="Google Shape;1219;p1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0" name="Google Shape;1220;p1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1" name="Google Shape;1221;p1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2" name="Google Shape;1222;p1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3" name="Google Shape;1223;p1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4" name="Google Shape;1224;p1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1225" name="Shape 1225"/>
        <p:cNvGrpSpPr/>
        <p:nvPr/>
      </p:nvGrpSpPr>
      <p:grpSpPr>
        <a:xfrm>
          <a:off x="0" y="0"/>
          <a:ext cx="0" cy="0"/>
          <a:chOff x="0" y="0"/>
          <a:chExt cx="0" cy="0"/>
        </a:xfrm>
      </p:grpSpPr>
      <p:sp>
        <p:nvSpPr>
          <p:cNvPr id="1226" name="Google Shape;1226;p120"/>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27" name="Google Shape;1227;p12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28" name="Google Shape;1228;p12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29" name="Google Shape;1229;p12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30" name="Google Shape;1230;p12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31" name="Google Shape;1231;p120"/>
          <p:cNvGrpSpPr/>
          <p:nvPr/>
        </p:nvGrpSpPr>
        <p:grpSpPr>
          <a:xfrm>
            <a:off x="8469122" y="4803781"/>
            <a:ext cx="420491" cy="137010"/>
            <a:chOff x="0" y="0"/>
            <a:chExt cx="2077525" cy="676925"/>
          </a:xfrm>
        </p:grpSpPr>
        <p:sp>
          <p:nvSpPr>
            <p:cNvPr id="1232" name="Google Shape;1232;p12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3" name="Google Shape;1233;p12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4" name="Google Shape;1234;p12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5" name="Google Shape;1235;p12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6" name="Google Shape;1236;p12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7" name="Google Shape;1237;p12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1238" name="Shape 1238"/>
        <p:cNvGrpSpPr/>
        <p:nvPr/>
      </p:nvGrpSpPr>
      <p:grpSpPr>
        <a:xfrm>
          <a:off x="0" y="0"/>
          <a:ext cx="0" cy="0"/>
          <a:chOff x="0" y="0"/>
          <a:chExt cx="0" cy="0"/>
        </a:xfrm>
      </p:grpSpPr>
      <p:sp>
        <p:nvSpPr>
          <p:cNvPr id="1239" name="Google Shape;1239;p12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40" name="Google Shape;1240;p121"/>
          <p:cNvGrpSpPr/>
          <p:nvPr/>
        </p:nvGrpSpPr>
        <p:grpSpPr>
          <a:xfrm>
            <a:off x="8469122" y="4803781"/>
            <a:ext cx="420491" cy="137010"/>
            <a:chOff x="0" y="0"/>
            <a:chExt cx="2077525" cy="676925"/>
          </a:xfrm>
        </p:grpSpPr>
        <p:sp>
          <p:nvSpPr>
            <p:cNvPr id="1241" name="Google Shape;1241;p12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2" name="Google Shape;1242;p12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3" name="Google Shape;1243;p12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4" name="Google Shape;1244;p12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5" name="Google Shape;1245;p12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6" name="Google Shape;1246;p12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1247" name="Shape 1247"/>
        <p:cNvGrpSpPr/>
        <p:nvPr/>
      </p:nvGrpSpPr>
      <p:grpSpPr>
        <a:xfrm>
          <a:off x="0" y="0"/>
          <a:ext cx="0" cy="0"/>
          <a:chOff x="0" y="0"/>
          <a:chExt cx="0" cy="0"/>
        </a:xfrm>
      </p:grpSpPr>
      <p:grpSp>
        <p:nvGrpSpPr>
          <p:cNvPr id="1248" name="Google Shape;1248;p122"/>
          <p:cNvGrpSpPr/>
          <p:nvPr/>
        </p:nvGrpSpPr>
        <p:grpSpPr>
          <a:xfrm>
            <a:off x="7742997" y="4803993"/>
            <a:ext cx="420491" cy="137010"/>
            <a:chOff x="0" y="0"/>
            <a:chExt cx="2077525" cy="676925"/>
          </a:xfrm>
        </p:grpSpPr>
        <p:sp>
          <p:nvSpPr>
            <p:cNvPr id="1249" name="Google Shape;1249;p12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0" name="Google Shape;1250;p12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1" name="Google Shape;1251;p12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2" name="Google Shape;1252;p12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3" name="Google Shape;1253;p12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4" name="Google Shape;1254;p12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1255" name="Google Shape;1255;p122"/>
          <p:cNvGrpSpPr/>
          <p:nvPr/>
        </p:nvGrpSpPr>
        <p:grpSpPr>
          <a:xfrm>
            <a:off x="8327424" y="4803984"/>
            <a:ext cx="562213" cy="125428"/>
            <a:chOff x="238125" y="2060625"/>
            <a:chExt cx="7143750" cy="1593750"/>
          </a:xfrm>
        </p:grpSpPr>
        <p:sp>
          <p:nvSpPr>
            <p:cNvPr id="1256" name="Google Shape;1256;p122"/>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122"/>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122"/>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122"/>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122"/>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122"/>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122"/>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122"/>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264" name="Google Shape;1264;p122"/>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1265" name="Shape 1265"/>
        <p:cNvGrpSpPr/>
        <p:nvPr/>
      </p:nvGrpSpPr>
      <p:grpSpPr>
        <a:xfrm>
          <a:off x="0" y="0"/>
          <a:ext cx="0" cy="0"/>
          <a:chOff x="0" y="0"/>
          <a:chExt cx="0" cy="0"/>
        </a:xfrm>
      </p:grpSpPr>
      <p:sp>
        <p:nvSpPr>
          <p:cNvPr id="1266" name="Google Shape;1266;p123"/>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1267" name="Google Shape;1267;p12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1268" name="Google Shape;1268;p123"/>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1269" name="Google Shape;1269;p123"/>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1270" name="Google Shape;1270;p123"/>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71" name="Google Shape;1271;p123"/>
          <p:cNvGrpSpPr/>
          <p:nvPr/>
        </p:nvGrpSpPr>
        <p:grpSpPr>
          <a:xfrm>
            <a:off x="8469122" y="4803781"/>
            <a:ext cx="420491" cy="137010"/>
            <a:chOff x="0" y="0"/>
            <a:chExt cx="2077525" cy="676925"/>
          </a:xfrm>
        </p:grpSpPr>
        <p:sp>
          <p:nvSpPr>
            <p:cNvPr id="1272" name="Google Shape;1272;p12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3" name="Google Shape;1273;p12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4" name="Google Shape;1274;p12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5" name="Google Shape;1275;p12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6" name="Google Shape;1276;p12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7" name="Google Shape;1277;p12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1278" name="Shape 1278"/>
        <p:cNvGrpSpPr/>
        <p:nvPr/>
      </p:nvGrpSpPr>
      <p:grpSpPr>
        <a:xfrm>
          <a:off x="0" y="0"/>
          <a:ext cx="0" cy="0"/>
          <a:chOff x="0" y="0"/>
          <a:chExt cx="0" cy="0"/>
        </a:xfrm>
      </p:grpSpPr>
      <p:pic>
        <p:nvPicPr>
          <p:cNvPr id="1279" name="Google Shape;1279;p124"/>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1280" name="Google Shape;1280;p124"/>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1281" name="Google Shape;1281;p124"/>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282" name="Google Shape;1282;p124"/>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124"/>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1284" name="Shape 1284"/>
        <p:cNvGrpSpPr/>
        <p:nvPr/>
      </p:nvGrpSpPr>
      <p:grpSpPr>
        <a:xfrm>
          <a:off x="0" y="0"/>
          <a:ext cx="0" cy="0"/>
          <a:chOff x="0" y="0"/>
          <a:chExt cx="0" cy="0"/>
        </a:xfrm>
      </p:grpSpPr>
      <p:sp>
        <p:nvSpPr>
          <p:cNvPr id="1285" name="Google Shape;1285;p12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1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287" name="Google Shape;1287;p125"/>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88" name="Google Shape;1288;p125"/>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289" name="Google Shape;1289;p125"/>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290" name="Google Shape;1290;p125"/>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291" name="Google Shape;1291;p125"/>
          <p:cNvGrpSpPr/>
          <p:nvPr/>
        </p:nvGrpSpPr>
        <p:grpSpPr>
          <a:xfrm>
            <a:off x="8469122" y="4803781"/>
            <a:ext cx="420491" cy="137010"/>
            <a:chOff x="0" y="0"/>
            <a:chExt cx="2077525" cy="676925"/>
          </a:xfrm>
        </p:grpSpPr>
        <p:sp>
          <p:nvSpPr>
            <p:cNvPr id="1292" name="Google Shape;1292;p1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3" name="Google Shape;1293;p1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4" name="Google Shape;1294;p1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5" name="Google Shape;1295;p1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6" name="Google Shape;1296;p1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7" name="Google Shape;1297;p1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1298" name="Shape 1298"/>
        <p:cNvGrpSpPr/>
        <p:nvPr/>
      </p:nvGrpSpPr>
      <p:grpSpPr>
        <a:xfrm>
          <a:off x="0" y="0"/>
          <a:ext cx="0" cy="0"/>
          <a:chOff x="0" y="0"/>
          <a:chExt cx="0" cy="0"/>
        </a:xfrm>
      </p:grpSpPr>
      <p:sp>
        <p:nvSpPr>
          <p:cNvPr id="1299" name="Google Shape;1299;p126"/>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1300" name="Google Shape;1300;p126"/>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301" name="Google Shape;1301;p1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1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303" name="Google Shape;1303;p12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304" name="Google Shape;1304;p126"/>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305" name="Google Shape;1305;p126"/>
          <p:cNvGrpSpPr/>
          <p:nvPr/>
        </p:nvGrpSpPr>
        <p:grpSpPr>
          <a:xfrm>
            <a:off x="8469122" y="4803781"/>
            <a:ext cx="420491" cy="137010"/>
            <a:chOff x="0" y="0"/>
            <a:chExt cx="2077525" cy="676925"/>
          </a:xfrm>
        </p:grpSpPr>
        <p:sp>
          <p:nvSpPr>
            <p:cNvPr id="1306" name="Google Shape;1306;p1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7" name="Google Shape;1307;p1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8" name="Google Shape;1308;p1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9" name="Google Shape;1309;p1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0" name="Google Shape;1310;p1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1" name="Google Shape;1311;p1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1312" name="Shape 1312"/>
        <p:cNvGrpSpPr/>
        <p:nvPr/>
      </p:nvGrpSpPr>
      <p:grpSpPr>
        <a:xfrm>
          <a:off x="0" y="0"/>
          <a:ext cx="0" cy="0"/>
          <a:chOff x="0" y="0"/>
          <a:chExt cx="0" cy="0"/>
        </a:xfrm>
      </p:grpSpPr>
      <p:sp>
        <p:nvSpPr>
          <p:cNvPr id="1313" name="Google Shape;1313;p12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1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315" name="Google Shape;1315;p127"/>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316" name="Google Shape;1316;p12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317" name="Google Shape;1317;p12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318" name="Google Shape;1318;p12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319" name="Google Shape;1319;p127"/>
          <p:cNvGrpSpPr/>
          <p:nvPr/>
        </p:nvGrpSpPr>
        <p:grpSpPr>
          <a:xfrm>
            <a:off x="8469122" y="4803781"/>
            <a:ext cx="420491" cy="137010"/>
            <a:chOff x="0" y="0"/>
            <a:chExt cx="2077525" cy="676925"/>
          </a:xfrm>
        </p:grpSpPr>
        <p:sp>
          <p:nvSpPr>
            <p:cNvPr id="1320" name="Google Shape;1320;p1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1" name="Google Shape;1321;p1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2" name="Google Shape;1322;p1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3" name="Google Shape;1323;p1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4" name="Google Shape;1324;p1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5" name="Google Shape;1325;p1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1326" name="Shape 1326"/>
        <p:cNvGrpSpPr/>
        <p:nvPr/>
      </p:nvGrpSpPr>
      <p:grpSpPr>
        <a:xfrm>
          <a:off x="0" y="0"/>
          <a:ext cx="0" cy="0"/>
          <a:chOff x="0" y="0"/>
          <a:chExt cx="0" cy="0"/>
        </a:xfrm>
      </p:grpSpPr>
      <p:sp>
        <p:nvSpPr>
          <p:cNvPr id="1327" name="Google Shape;1327;p12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1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329" name="Google Shape;1329;p128"/>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330" name="Google Shape;1330;p12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331" name="Google Shape;1331;p12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332" name="Google Shape;1332;p12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333" name="Google Shape;1333;p128"/>
          <p:cNvGrpSpPr/>
          <p:nvPr/>
        </p:nvGrpSpPr>
        <p:grpSpPr>
          <a:xfrm>
            <a:off x="8469122" y="4803781"/>
            <a:ext cx="420491" cy="137010"/>
            <a:chOff x="0" y="0"/>
            <a:chExt cx="2077525" cy="676925"/>
          </a:xfrm>
        </p:grpSpPr>
        <p:sp>
          <p:nvSpPr>
            <p:cNvPr id="1334" name="Google Shape;1334;p1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5" name="Google Shape;1335;p1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6" name="Google Shape;1336;p1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7" name="Google Shape;1337;p1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8" name="Google Shape;1338;p1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9" name="Google Shape;1339;p1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1340" name="Shape 1340"/>
        <p:cNvGrpSpPr/>
        <p:nvPr/>
      </p:nvGrpSpPr>
      <p:grpSpPr>
        <a:xfrm>
          <a:off x="0" y="0"/>
          <a:ext cx="0" cy="0"/>
          <a:chOff x="0" y="0"/>
          <a:chExt cx="0" cy="0"/>
        </a:xfrm>
      </p:grpSpPr>
      <p:pic>
        <p:nvPicPr>
          <p:cNvPr id="1341" name="Google Shape;1341;p129"/>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1342" name="Shape 1342"/>
        <p:cNvGrpSpPr/>
        <p:nvPr/>
      </p:nvGrpSpPr>
      <p:grpSpPr>
        <a:xfrm>
          <a:off x="0" y="0"/>
          <a:ext cx="0" cy="0"/>
          <a:chOff x="0" y="0"/>
          <a:chExt cx="0" cy="0"/>
        </a:xfrm>
      </p:grpSpPr>
      <p:pic>
        <p:nvPicPr>
          <p:cNvPr id="1343" name="Google Shape;1343;p130"/>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1344" name="Shape 1344"/>
        <p:cNvGrpSpPr/>
        <p:nvPr/>
      </p:nvGrpSpPr>
      <p:grpSpPr>
        <a:xfrm>
          <a:off x="0" y="0"/>
          <a:ext cx="0" cy="0"/>
          <a:chOff x="0" y="0"/>
          <a:chExt cx="0" cy="0"/>
        </a:xfrm>
      </p:grpSpPr>
      <p:pic>
        <p:nvPicPr>
          <p:cNvPr id="1345" name="Google Shape;1345;p131"/>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     INSTRUCTIONS FOR THE PRESENTER</a:t>
            </a:r>
            <a:r>
              <a:rPr b="0" i="0" lang="en" sz="1400" u="none" cap="none" strike="noStrike">
                <a:solidFill>
                  <a:srgbClr val="FFFFFF"/>
                </a:solidFill>
                <a:latin typeface="Google Sans Medium"/>
                <a:ea typeface="Google Sans Medium"/>
                <a:cs typeface="Google Sans Medium"/>
                <a:sym typeface="Google Sans Medium"/>
              </a:rPr>
              <a:t>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941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898" name="Shape 898"/>
        <p:cNvGrpSpPr/>
        <p:nvPr/>
      </p:nvGrpSpPr>
      <p:grpSpPr>
        <a:xfrm>
          <a:off x="0" y="0"/>
          <a:ext cx="0" cy="0"/>
          <a:chOff x="0" y="0"/>
          <a:chExt cx="0" cy="0"/>
        </a:xfrm>
      </p:grpSpPr>
      <p:sp>
        <p:nvSpPr>
          <p:cNvPr id="899" name="Google Shape;899;p8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900" name="Google Shape;900;p8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901" name="Google Shape;901;p89"/>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902" name="Google Shape;902;p89"/>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903" name="Google Shape;903;p89"/>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904" name="Google Shape;904;p89"/>
          <p:cNvGrpSpPr/>
          <p:nvPr/>
        </p:nvGrpSpPr>
        <p:grpSpPr>
          <a:xfrm>
            <a:off x="8469122" y="4803781"/>
            <a:ext cx="420491" cy="137010"/>
            <a:chOff x="0" y="0"/>
            <a:chExt cx="2077525" cy="676925"/>
          </a:xfrm>
        </p:grpSpPr>
        <p:sp>
          <p:nvSpPr>
            <p:cNvPr id="905" name="Google Shape;905;p8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6" name="Google Shape;906;p8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7" name="Google Shape;907;p8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8" name="Google Shape;908;p8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9" name="Google Shape;909;p8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0" name="Google Shape;910;p8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911" name="Shape 911"/>
        <p:cNvGrpSpPr/>
        <p:nvPr/>
      </p:nvGrpSpPr>
      <p:grpSpPr>
        <a:xfrm>
          <a:off x="0" y="0"/>
          <a:ext cx="0" cy="0"/>
          <a:chOff x="0" y="0"/>
          <a:chExt cx="0" cy="0"/>
        </a:xfrm>
      </p:grpSpPr>
      <p:sp>
        <p:nvSpPr>
          <p:cNvPr id="912" name="Google Shape;912;p9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913" name="Google Shape;913;p90"/>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914" name="Google Shape;914;p90"/>
          <p:cNvGrpSpPr/>
          <p:nvPr/>
        </p:nvGrpSpPr>
        <p:grpSpPr>
          <a:xfrm>
            <a:off x="8469122" y="4803781"/>
            <a:ext cx="420491" cy="137010"/>
            <a:chOff x="0" y="0"/>
            <a:chExt cx="2077525" cy="676925"/>
          </a:xfrm>
        </p:grpSpPr>
        <p:sp>
          <p:nvSpPr>
            <p:cNvPr id="915" name="Google Shape;915;p9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6" name="Google Shape;916;p9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7" name="Google Shape;917;p9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8" name="Google Shape;918;p9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9" name="Google Shape;919;p9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0" name="Google Shape;920;p9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21" name="Google Shape;921;p9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922" name="Shape 922"/>
        <p:cNvGrpSpPr/>
        <p:nvPr/>
      </p:nvGrpSpPr>
      <p:grpSpPr>
        <a:xfrm>
          <a:off x="0" y="0"/>
          <a:ext cx="0" cy="0"/>
          <a:chOff x="0" y="0"/>
          <a:chExt cx="0" cy="0"/>
        </a:xfrm>
      </p:grpSpPr>
      <p:sp>
        <p:nvSpPr>
          <p:cNvPr id="923" name="Google Shape;923;p91"/>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924" name="Google Shape;924;p9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925" name="Google Shape;925;p9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926" name="Google Shape;926;p9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927" name="Google Shape;927;p9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928" name="Shape 928"/>
        <p:cNvGrpSpPr/>
        <p:nvPr/>
      </p:nvGrpSpPr>
      <p:grpSpPr>
        <a:xfrm>
          <a:off x="0" y="0"/>
          <a:ext cx="0" cy="0"/>
          <a:chOff x="0" y="0"/>
          <a:chExt cx="0" cy="0"/>
        </a:xfrm>
      </p:grpSpPr>
      <p:pic>
        <p:nvPicPr>
          <p:cNvPr id="929" name="Google Shape;929;p92"/>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930" name="Shape 930"/>
        <p:cNvGrpSpPr/>
        <p:nvPr/>
      </p:nvGrpSpPr>
      <p:grpSpPr>
        <a:xfrm>
          <a:off x="0" y="0"/>
          <a:ext cx="0" cy="0"/>
          <a:chOff x="0" y="0"/>
          <a:chExt cx="0" cy="0"/>
        </a:xfrm>
      </p:grpSpPr>
      <p:sp>
        <p:nvSpPr>
          <p:cNvPr id="931" name="Google Shape;931;p93"/>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32" name="Google Shape;932;p9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33" name="Google Shape;933;p9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34" name="Google Shape;934;p93"/>
          <p:cNvGrpSpPr/>
          <p:nvPr/>
        </p:nvGrpSpPr>
        <p:grpSpPr>
          <a:xfrm>
            <a:off x="8469122" y="4803781"/>
            <a:ext cx="420491" cy="137010"/>
            <a:chOff x="0" y="0"/>
            <a:chExt cx="2077525" cy="676925"/>
          </a:xfrm>
        </p:grpSpPr>
        <p:sp>
          <p:nvSpPr>
            <p:cNvPr id="935" name="Google Shape;935;p9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6" name="Google Shape;936;p9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7" name="Google Shape;937;p9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8" name="Google Shape;938;p9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9" name="Google Shape;939;p9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0" name="Google Shape;940;p9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941" name="Shape 941"/>
        <p:cNvGrpSpPr/>
        <p:nvPr/>
      </p:nvGrpSpPr>
      <p:grpSpPr>
        <a:xfrm>
          <a:off x="0" y="0"/>
          <a:ext cx="0" cy="0"/>
          <a:chOff x="0" y="0"/>
          <a:chExt cx="0" cy="0"/>
        </a:xfrm>
      </p:grpSpPr>
      <p:sp>
        <p:nvSpPr>
          <p:cNvPr id="942" name="Google Shape;942;p9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43" name="Google Shape;943;p94"/>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44" name="Google Shape;944;p94"/>
          <p:cNvGrpSpPr/>
          <p:nvPr/>
        </p:nvGrpSpPr>
        <p:grpSpPr>
          <a:xfrm>
            <a:off x="8469122" y="4803781"/>
            <a:ext cx="420491" cy="137010"/>
            <a:chOff x="0" y="0"/>
            <a:chExt cx="2077525" cy="676925"/>
          </a:xfrm>
        </p:grpSpPr>
        <p:sp>
          <p:nvSpPr>
            <p:cNvPr id="945" name="Google Shape;945;p9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6" name="Google Shape;946;p9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7" name="Google Shape;947;p9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8" name="Google Shape;948;p9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9" name="Google Shape;949;p9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50" name="Google Shape;950;p9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51" name="Google Shape;951;p9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952" name="Google Shape;952;p94"/>
          <p:cNvSpPr/>
          <p:nvPr>
            <p:ph idx="2" type="pic"/>
          </p:nvPr>
        </p:nvSpPr>
        <p:spPr>
          <a:xfrm>
            <a:off x="801850" y="1413550"/>
            <a:ext cx="964500" cy="964500"/>
          </a:xfrm>
          <a:prstGeom prst="ellipse">
            <a:avLst/>
          </a:prstGeom>
          <a:noFill/>
          <a:ln>
            <a:noFill/>
          </a:ln>
        </p:spPr>
      </p:sp>
      <p:sp>
        <p:nvSpPr>
          <p:cNvPr id="953" name="Google Shape;953;p94"/>
          <p:cNvSpPr/>
          <p:nvPr>
            <p:ph idx="3" type="pic"/>
          </p:nvPr>
        </p:nvSpPr>
        <p:spPr>
          <a:xfrm>
            <a:off x="3022600" y="1413550"/>
            <a:ext cx="964500" cy="964500"/>
          </a:xfrm>
          <a:prstGeom prst="ellipse">
            <a:avLst/>
          </a:prstGeom>
          <a:noFill/>
          <a:ln>
            <a:noFill/>
          </a:ln>
        </p:spPr>
      </p:sp>
      <p:sp>
        <p:nvSpPr>
          <p:cNvPr id="954" name="Google Shape;954;p94"/>
          <p:cNvSpPr/>
          <p:nvPr>
            <p:ph idx="4" type="pic"/>
          </p:nvPr>
        </p:nvSpPr>
        <p:spPr>
          <a:xfrm>
            <a:off x="5243350" y="1413550"/>
            <a:ext cx="964500" cy="964500"/>
          </a:xfrm>
          <a:prstGeom prst="ellipse">
            <a:avLst/>
          </a:prstGeom>
          <a:noFill/>
          <a:ln>
            <a:noFill/>
          </a:ln>
        </p:spPr>
      </p:sp>
      <p:sp>
        <p:nvSpPr>
          <p:cNvPr id="955" name="Google Shape;955;p94"/>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956" name="Shape 956"/>
        <p:cNvGrpSpPr/>
        <p:nvPr/>
      </p:nvGrpSpPr>
      <p:grpSpPr>
        <a:xfrm>
          <a:off x="0" y="0"/>
          <a:ext cx="0" cy="0"/>
          <a:chOff x="0" y="0"/>
          <a:chExt cx="0" cy="0"/>
        </a:xfrm>
      </p:grpSpPr>
      <p:sp>
        <p:nvSpPr>
          <p:cNvPr id="957" name="Google Shape;957;p9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958" name="Google Shape;958;p9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59" name="Google Shape;959;p9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60" name="Google Shape;960;p9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1" name="Google Shape;961;p95"/>
          <p:cNvGrpSpPr/>
          <p:nvPr/>
        </p:nvGrpSpPr>
        <p:grpSpPr>
          <a:xfrm>
            <a:off x="8469122" y="4803781"/>
            <a:ext cx="420491" cy="137010"/>
            <a:chOff x="0" y="0"/>
            <a:chExt cx="2077525" cy="676925"/>
          </a:xfrm>
        </p:grpSpPr>
        <p:sp>
          <p:nvSpPr>
            <p:cNvPr id="962" name="Google Shape;962;p9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3" name="Google Shape;963;p9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4" name="Google Shape;964;p9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5" name="Google Shape;965;p9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6" name="Google Shape;966;p9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7" name="Google Shape;967;p9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68" name="Google Shape;968;p9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969" name="Shape 969"/>
        <p:cNvGrpSpPr/>
        <p:nvPr/>
      </p:nvGrpSpPr>
      <p:grpSpPr>
        <a:xfrm>
          <a:off x="0" y="0"/>
          <a:ext cx="0" cy="0"/>
          <a:chOff x="0" y="0"/>
          <a:chExt cx="0" cy="0"/>
        </a:xfrm>
      </p:grpSpPr>
      <p:sp>
        <p:nvSpPr>
          <p:cNvPr id="970" name="Google Shape;970;p9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971" name="Google Shape;971;p9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72" name="Google Shape;972;p9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73" name="Google Shape;973;p9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974" name="Google Shape;974;p9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975" name="Google Shape;975;p96"/>
          <p:cNvGrpSpPr/>
          <p:nvPr/>
        </p:nvGrpSpPr>
        <p:grpSpPr>
          <a:xfrm>
            <a:off x="8469122" y="4803781"/>
            <a:ext cx="420491" cy="137010"/>
            <a:chOff x="0" y="0"/>
            <a:chExt cx="2077525" cy="676925"/>
          </a:xfrm>
        </p:grpSpPr>
        <p:sp>
          <p:nvSpPr>
            <p:cNvPr id="976" name="Google Shape;976;p9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7" name="Google Shape;977;p9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8" name="Google Shape;978;p9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9" name="Google Shape;979;p9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0" name="Google Shape;980;p9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1" name="Google Shape;981;p9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982" name="Shape 982"/>
        <p:cNvGrpSpPr/>
        <p:nvPr/>
      </p:nvGrpSpPr>
      <p:grpSpPr>
        <a:xfrm>
          <a:off x="0" y="0"/>
          <a:ext cx="0" cy="0"/>
          <a:chOff x="0" y="0"/>
          <a:chExt cx="0" cy="0"/>
        </a:xfrm>
      </p:grpSpPr>
      <p:grpSp>
        <p:nvGrpSpPr>
          <p:cNvPr id="983" name="Google Shape;983;p97"/>
          <p:cNvGrpSpPr/>
          <p:nvPr/>
        </p:nvGrpSpPr>
        <p:grpSpPr>
          <a:xfrm>
            <a:off x="8469122" y="4803781"/>
            <a:ext cx="420491" cy="137010"/>
            <a:chOff x="0" y="0"/>
            <a:chExt cx="2077525" cy="676925"/>
          </a:xfrm>
        </p:grpSpPr>
        <p:sp>
          <p:nvSpPr>
            <p:cNvPr id="984" name="Google Shape;984;p9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5" name="Google Shape;985;p9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6" name="Google Shape;986;p9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7" name="Google Shape;987;p9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8" name="Google Shape;988;p9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9" name="Google Shape;989;p9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990" name="Shape 990"/>
        <p:cNvGrpSpPr/>
        <p:nvPr/>
      </p:nvGrpSpPr>
      <p:grpSpPr>
        <a:xfrm>
          <a:off x="0" y="0"/>
          <a:ext cx="0" cy="0"/>
          <a:chOff x="0" y="0"/>
          <a:chExt cx="0" cy="0"/>
        </a:xfrm>
      </p:grpSpPr>
      <p:sp>
        <p:nvSpPr>
          <p:cNvPr id="991" name="Google Shape;991;p98"/>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992" name="Google Shape;992;p98"/>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993" name="Google Shape;993;p98"/>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94" name="Google Shape;994;p98"/>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95" name="Google Shape;995;p98"/>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96" name="Shape 996"/>
        <p:cNvGrpSpPr/>
        <p:nvPr/>
      </p:nvGrpSpPr>
      <p:grpSpPr>
        <a:xfrm>
          <a:off x="0" y="0"/>
          <a:ext cx="0" cy="0"/>
          <a:chOff x="0" y="0"/>
          <a:chExt cx="0" cy="0"/>
        </a:xfrm>
      </p:grpSpPr>
      <p:sp>
        <p:nvSpPr>
          <p:cNvPr id="997" name="Google Shape;997;p9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98" name="Google Shape;998;p9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99" name="Google Shape;999;p99"/>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00" name="Google Shape;1000;p99"/>
          <p:cNvGrpSpPr/>
          <p:nvPr/>
        </p:nvGrpSpPr>
        <p:grpSpPr>
          <a:xfrm>
            <a:off x="8469122" y="4803781"/>
            <a:ext cx="420491" cy="137010"/>
            <a:chOff x="0" y="0"/>
            <a:chExt cx="2077525" cy="676925"/>
          </a:xfrm>
        </p:grpSpPr>
        <p:sp>
          <p:nvSpPr>
            <p:cNvPr id="1001" name="Google Shape;1001;p9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2" name="Google Shape;1002;p9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3" name="Google Shape;1003;p9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4" name="Google Shape;1004;p9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5" name="Google Shape;1005;p9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6" name="Google Shape;1006;p9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07" name="Shape 1007"/>
        <p:cNvGrpSpPr/>
        <p:nvPr/>
      </p:nvGrpSpPr>
      <p:grpSpPr>
        <a:xfrm>
          <a:off x="0" y="0"/>
          <a:ext cx="0" cy="0"/>
          <a:chOff x="0" y="0"/>
          <a:chExt cx="0" cy="0"/>
        </a:xfrm>
      </p:grpSpPr>
      <p:sp>
        <p:nvSpPr>
          <p:cNvPr id="1008" name="Google Shape;1008;p10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10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10" name="Google Shape;1010;p10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11" name="Google Shape;1011;p100"/>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12" name="Google Shape;1012;p100"/>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13" name="Google Shape;1013;p100"/>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14" name="Google Shape;1014;p100"/>
          <p:cNvGrpSpPr/>
          <p:nvPr/>
        </p:nvGrpSpPr>
        <p:grpSpPr>
          <a:xfrm>
            <a:off x="8469122" y="4803781"/>
            <a:ext cx="420491" cy="137010"/>
            <a:chOff x="0" y="0"/>
            <a:chExt cx="2077525" cy="676925"/>
          </a:xfrm>
        </p:grpSpPr>
        <p:sp>
          <p:nvSpPr>
            <p:cNvPr id="1015" name="Google Shape;1015;p10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6" name="Google Shape;1016;p10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7" name="Google Shape;1017;p10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8" name="Google Shape;1018;p10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9" name="Google Shape;1019;p10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0" name="Google Shape;1020;p10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021" name="Shape 1021"/>
        <p:cNvGrpSpPr/>
        <p:nvPr/>
      </p:nvGrpSpPr>
      <p:grpSpPr>
        <a:xfrm>
          <a:off x="0" y="0"/>
          <a:ext cx="0" cy="0"/>
          <a:chOff x="0" y="0"/>
          <a:chExt cx="0" cy="0"/>
        </a:xfrm>
      </p:grpSpPr>
      <p:sp>
        <p:nvSpPr>
          <p:cNvPr id="1022" name="Google Shape;1022;p101"/>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23" name="Google Shape;1023;p10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024" name="Google Shape;1024;p10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025" name="Google Shape;1025;p10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026" name="Google Shape;1026;p10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027" name="Shape 1027"/>
        <p:cNvGrpSpPr/>
        <p:nvPr/>
      </p:nvGrpSpPr>
      <p:grpSpPr>
        <a:xfrm>
          <a:off x="0" y="0"/>
          <a:ext cx="0" cy="0"/>
          <a:chOff x="0" y="0"/>
          <a:chExt cx="0" cy="0"/>
        </a:xfrm>
      </p:grpSpPr>
      <p:sp>
        <p:nvSpPr>
          <p:cNvPr id="1028" name="Google Shape;1028;p102"/>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029" name="Google Shape;1029;p10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30" name="Google Shape;1030;p10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31" name="Google Shape;1031;p102"/>
          <p:cNvGrpSpPr/>
          <p:nvPr/>
        </p:nvGrpSpPr>
        <p:grpSpPr>
          <a:xfrm>
            <a:off x="8469122" y="4803781"/>
            <a:ext cx="420491" cy="137010"/>
            <a:chOff x="0" y="0"/>
            <a:chExt cx="2077525" cy="676925"/>
          </a:xfrm>
        </p:grpSpPr>
        <p:sp>
          <p:nvSpPr>
            <p:cNvPr id="1032" name="Google Shape;1032;p10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3" name="Google Shape;1033;p10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4" name="Google Shape;1034;p10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5" name="Google Shape;1035;p10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6" name="Google Shape;1036;p10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7" name="Google Shape;1037;p10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2.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125.xml"/><Relationship Id="rId20" Type="http://schemas.openxmlformats.org/officeDocument/2006/relationships/slideLayout" Target="../slideLayouts/slideLayout105.xml"/><Relationship Id="rId42" Type="http://schemas.openxmlformats.org/officeDocument/2006/relationships/slideLayout" Target="../slideLayouts/slideLayout127.xml"/><Relationship Id="rId41" Type="http://schemas.openxmlformats.org/officeDocument/2006/relationships/slideLayout" Target="../slideLayouts/slideLayout126.xml"/><Relationship Id="rId22" Type="http://schemas.openxmlformats.org/officeDocument/2006/relationships/slideLayout" Target="../slideLayouts/slideLayout107.xml"/><Relationship Id="rId44" Type="http://schemas.openxmlformats.org/officeDocument/2006/relationships/theme" Target="../theme/theme4.xml"/><Relationship Id="rId21" Type="http://schemas.openxmlformats.org/officeDocument/2006/relationships/slideLayout" Target="../slideLayouts/slideLayout106.xml"/><Relationship Id="rId43" Type="http://schemas.openxmlformats.org/officeDocument/2006/relationships/slideLayout" Target="../slideLayouts/slideLayout128.xml"/><Relationship Id="rId24" Type="http://schemas.openxmlformats.org/officeDocument/2006/relationships/slideLayout" Target="../slideLayouts/slideLayout109.xml"/><Relationship Id="rId23" Type="http://schemas.openxmlformats.org/officeDocument/2006/relationships/slideLayout" Target="../slideLayouts/slideLayout108.xml"/><Relationship Id="rId1" Type="http://schemas.openxmlformats.org/officeDocument/2006/relationships/slideLayout" Target="../slideLayouts/slideLayout86.xml"/><Relationship Id="rId2" Type="http://schemas.openxmlformats.org/officeDocument/2006/relationships/slideLayout" Target="../slideLayouts/slideLayout87.xml"/><Relationship Id="rId3" Type="http://schemas.openxmlformats.org/officeDocument/2006/relationships/slideLayout" Target="../slideLayouts/slideLayout88.xml"/><Relationship Id="rId4" Type="http://schemas.openxmlformats.org/officeDocument/2006/relationships/slideLayout" Target="../slideLayouts/slideLayout89.xml"/><Relationship Id="rId9" Type="http://schemas.openxmlformats.org/officeDocument/2006/relationships/slideLayout" Target="../slideLayouts/slideLayout94.xml"/><Relationship Id="rId26" Type="http://schemas.openxmlformats.org/officeDocument/2006/relationships/slideLayout" Target="../slideLayouts/slideLayout111.xml"/><Relationship Id="rId25" Type="http://schemas.openxmlformats.org/officeDocument/2006/relationships/slideLayout" Target="../slideLayouts/slideLayout110.xml"/><Relationship Id="rId28" Type="http://schemas.openxmlformats.org/officeDocument/2006/relationships/slideLayout" Target="../slideLayouts/slideLayout113.xml"/><Relationship Id="rId27" Type="http://schemas.openxmlformats.org/officeDocument/2006/relationships/slideLayout" Target="../slideLayouts/slideLayout112.xml"/><Relationship Id="rId5" Type="http://schemas.openxmlformats.org/officeDocument/2006/relationships/slideLayout" Target="../slideLayouts/slideLayout90.xml"/><Relationship Id="rId6" Type="http://schemas.openxmlformats.org/officeDocument/2006/relationships/slideLayout" Target="../slideLayouts/slideLayout91.xml"/><Relationship Id="rId29" Type="http://schemas.openxmlformats.org/officeDocument/2006/relationships/slideLayout" Target="../slideLayouts/slideLayout114.xml"/><Relationship Id="rId7" Type="http://schemas.openxmlformats.org/officeDocument/2006/relationships/slideLayout" Target="../slideLayouts/slideLayout92.xml"/><Relationship Id="rId8" Type="http://schemas.openxmlformats.org/officeDocument/2006/relationships/slideLayout" Target="../slideLayouts/slideLayout93.xml"/><Relationship Id="rId31" Type="http://schemas.openxmlformats.org/officeDocument/2006/relationships/slideLayout" Target="../slideLayouts/slideLayout116.xml"/><Relationship Id="rId30" Type="http://schemas.openxmlformats.org/officeDocument/2006/relationships/slideLayout" Target="../slideLayouts/slideLayout115.xml"/><Relationship Id="rId11" Type="http://schemas.openxmlformats.org/officeDocument/2006/relationships/slideLayout" Target="../slideLayouts/slideLayout96.xml"/><Relationship Id="rId33" Type="http://schemas.openxmlformats.org/officeDocument/2006/relationships/slideLayout" Target="../slideLayouts/slideLayout118.xml"/><Relationship Id="rId10" Type="http://schemas.openxmlformats.org/officeDocument/2006/relationships/slideLayout" Target="../slideLayouts/slideLayout95.xml"/><Relationship Id="rId32" Type="http://schemas.openxmlformats.org/officeDocument/2006/relationships/slideLayout" Target="../slideLayouts/slideLayout117.xml"/><Relationship Id="rId13" Type="http://schemas.openxmlformats.org/officeDocument/2006/relationships/slideLayout" Target="../slideLayouts/slideLayout98.xml"/><Relationship Id="rId35" Type="http://schemas.openxmlformats.org/officeDocument/2006/relationships/slideLayout" Target="../slideLayouts/slideLayout120.xml"/><Relationship Id="rId12" Type="http://schemas.openxmlformats.org/officeDocument/2006/relationships/slideLayout" Target="../slideLayouts/slideLayout97.xml"/><Relationship Id="rId34" Type="http://schemas.openxmlformats.org/officeDocument/2006/relationships/slideLayout" Target="../slideLayouts/slideLayout119.xml"/><Relationship Id="rId15" Type="http://schemas.openxmlformats.org/officeDocument/2006/relationships/slideLayout" Target="../slideLayouts/slideLayout100.xml"/><Relationship Id="rId37" Type="http://schemas.openxmlformats.org/officeDocument/2006/relationships/slideLayout" Target="../slideLayouts/slideLayout122.xml"/><Relationship Id="rId14" Type="http://schemas.openxmlformats.org/officeDocument/2006/relationships/slideLayout" Target="../slideLayouts/slideLayout99.xml"/><Relationship Id="rId36" Type="http://schemas.openxmlformats.org/officeDocument/2006/relationships/slideLayout" Target="../slideLayouts/slideLayout121.xml"/><Relationship Id="rId17" Type="http://schemas.openxmlformats.org/officeDocument/2006/relationships/slideLayout" Target="../slideLayouts/slideLayout102.xml"/><Relationship Id="rId39" Type="http://schemas.openxmlformats.org/officeDocument/2006/relationships/slideLayout" Target="../slideLayouts/slideLayout124.xml"/><Relationship Id="rId16" Type="http://schemas.openxmlformats.org/officeDocument/2006/relationships/slideLayout" Target="../slideLayouts/slideLayout101.xml"/><Relationship Id="rId38" Type="http://schemas.openxmlformats.org/officeDocument/2006/relationships/slideLayout" Target="../slideLayouts/slideLayout123.xml"/><Relationship Id="rId19" Type="http://schemas.openxmlformats.org/officeDocument/2006/relationships/slideLayout" Target="../slideLayouts/slideLayout104.xml"/><Relationship Id="rId18" Type="http://schemas.openxmlformats.org/officeDocument/2006/relationships/slideLayout" Target="../slideLayouts/slideLayout10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94" name="Shape 894"/>
        <p:cNvGrpSpPr/>
        <p:nvPr/>
      </p:nvGrpSpPr>
      <p:grpSpPr>
        <a:xfrm>
          <a:off x="0" y="0"/>
          <a:ext cx="0" cy="0"/>
          <a:chOff x="0" y="0"/>
          <a:chExt cx="0" cy="0"/>
        </a:xfrm>
      </p:grpSpPr>
      <p:sp>
        <p:nvSpPr>
          <p:cNvPr id="895" name="Google Shape;895;p8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896" name="Google Shape;896;p8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97" name="Google Shape;897;p8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58" r:id="rId26"/>
    <p:sldLayoutId id="2147483759" r:id="rId27"/>
    <p:sldLayoutId id="2147483760" r:id="rId28"/>
    <p:sldLayoutId id="2147483761" r:id="rId29"/>
    <p:sldLayoutId id="2147483762" r:id="rId30"/>
    <p:sldLayoutId id="2147483763" r:id="rId31"/>
    <p:sldLayoutId id="2147483764" r:id="rId32"/>
    <p:sldLayoutId id="2147483765" r:id="rId33"/>
    <p:sldLayoutId id="2147483766" r:id="rId34"/>
    <p:sldLayoutId id="2147483767" r:id="rId35"/>
    <p:sldLayoutId id="2147483768" r:id="rId36"/>
    <p:sldLayoutId id="2147483769" r:id="rId37"/>
    <p:sldLayoutId id="2147483770" r:id="rId38"/>
    <p:sldLayoutId id="2147483771" r:id="rId39"/>
    <p:sldLayoutId id="2147483772" r:id="rId40"/>
    <p:sldLayoutId id="2147483773" r:id="rId41"/>
    <p:sldLayoutId id="2147483774" r:id="rId42"/>
    <p:sldLayoutId id="2147483775"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 Id="rId3"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2.xml"/><Relationship Id="rId2" Type="http://schemas.openxmlformats.org/officeDocument/2006/relationships/notesSlide" Target="../notesSlides/notesSlide32.xml"/><Relationship Id="rId3" Type="http://schemas.openxmlformats.org/officeDocument/2006/relationships/hyperlink" Target="https://goo.gle/learning-jax" TargetMode="External"/><Relationship Id="rId4"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2.xml"/><Relationship Id="rId2" Type="http://schemas.openxmlformats.org/officeDocument/2006/relationships/notesSlide" Target="../notesSlides/notesSlide33.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9" name="Shape 1349"/>
        <p:cNvGrpSpPr/>
        <p:nvPr/>
      </p:nvGrpSpPr>
      <p:grpSpPr>
        <a:xfrm>
          <a:off x="0" y="0"/>
          <a:ext cx="0" cy="0"/>
          <a:chOff x="0" y="0"/>
          <a:chExt cx="0" cy="0"/>
        </a:xfrm>
      </p:grpSpPr>
      <p:sp>
        <p:nvSpPr>
          <p:cNvPr id="1350" name="Google Shape;1350;p132"/>
          <p:cNvSpPr txBox="1"/>
          <p:nvPr>
            <p:ph type="title"/>
          </p:nvPr>
        </p:nvSpPr>
        <p:spPr>
          <a:xfrm>
            <a:off x="392925" y="1277775"/>
            <a:ext cx="8536800" cy="1002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3500"/>
              <a:t>Optimizing Flax NNX Models with Optax:</a:t>
            </a:r>
            <a:endParaRPr sz="3500"/>
          </a:p>
          <a:p>
            <a:pPr indent="0" lvl="0" marL="0" rtl="0" algn="l">
              <a:spcBef>
                <a:spcPts val="0"/>
              </a:spcBef>
              <a:spcAft>
                <a:spcPts val="0"/>
              </a:spcAft>
              <a:buNone/>
            </a:pPr>
            <a:r>
              <a:rPr lang="en" sz="2400"/>
              <a:t>A PyTorch User's Guide</a:t>
            </a:r>
            <a:endParaRPr sz="2400"/>
          </a:p>
        </p:txBody>
      </p:sp>
      <p:sp>
        <p:nvSpPr>
          <p:cNvPr id="1351" name="Google Shape;1351;p132"/>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From Fundamentals to Advanced Strategies</a:t>
            </a:r>
            <a:endParaRPr>
              <a:solidFill>
                <a:schemeClr val="lt1"/>
              </a:solidFill>
            </a:endParaRPr>
          </a:p>
        </p:txBody>
      </p:sp>
      <p:pic>
        <p:nvPicPr>
          <p:cNvPr id="1352" name="Google Shape;1352;p132"/>
          <p:cNvPicPr preferRelativeResize="0"/>
          <p:nvPr/>
        </p:nvPicPr>
        <p:blipFill>
          <a:blip r:embed="rId3">
            <a:alphaModFix/>
          </a:blip>
          <a:stretch>
            <a:fillRect/>
          </a:stretch>
        </p:blipFill>
        <p:spPr>
          <a:xfrm>
            <a:off x="5665999" y="2304149"/>
            <a:ext cx="2290925" cy="1709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05" name="Shape 1405"/>
        <p:cNvGrpSpPr/>
        <p:nvPr/>
      </p:nvGrpSpPr>
      <p:grpSpPr>
        <a:xfrm>
          <a:off x="0" y="0"/>
          <a:ext cx="0" cy="0"/>
          <a:chOff x="0" y="0"/>
          <a:chExt cx="0" cy="0"/>
        </a:xfrm>
      </p:grpSpPr>
      <p:sp>
        <p:nvSpPr>
          <p:cNvPr id="1406" name="Google Shape;1406;p141"/>
          <p:cNvSpPr txBox="1"/>
          <p:nvPr/>
        </p:nvSpPr>
        <p:spPr>
          <a:xfrm>
            <a:off x="375525" y="933125"/>
            <a:ext cx="83526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train_step</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model: SimpleMLP,</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 nnx.Optimizer</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x_batch: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y_batch: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Define loss_fn to capture x_batch, y_batch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CE93D8"/>
                </a:solidFill>
                <a:latin typeface="Roboto Mono"/>
                <a:ea typeface="Roboto Mono"/>
                <a:cs typeface="Roboto Mono"/>
                <a:sym typeface="Roboto Mono"/>
              </a:rPr>
              <a:t> loss_fn_for_grad</a:t>
            </a:r>
            <a:r>
              <a:rPr lang="en" sz="1200">
                <a:solidFill>
                  <a:srgbClr val="ECEFF1"/>
                </a:solidFill>
                <a:latin typeface="Roboto Mono"/>
                <a:ea typeface="Roboto Mono"/>
                <a:cs typeface="Roboto Mono"/>
                <a:sym typeface="Roboto Mono"/>
              </a:rPr>
              <a:t>(model_to_train: SimpleMLP):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mse_loss(model_to_train, x_batch, y_batch)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loss_value, grads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nnx.value_and_grad(loss_fn_for_grad)(model)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 (update on next slide)</a:t>
            </a:r>
            <a:endParaRPr sz="1200">
              <a:solidFill>
                <a:srgbClr val="F06292"/>
              </a:solidFill>
              <a:latin typeface="Roboto Mono"/>
              <a:ea typeface="Roboto Mono"/>
              <a:cs typeface="Roboto Mono"/>
              <a:sym typeface="Roboto Mono"/>
            </a:endParaRPr>
          </a:p>
        </p:txBody>
      </p:sp>
      <p:sp>
        <p:nvSpPr>
          <p:cNvPr id="1407" name="Google Shape;1407;p14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Training Step Code (Part 1)</a:t>
            </a:r>
            <a:endParaRPr>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11" name="Shape 1411"/>
        <p:cNvGrpSpPr/>
        <p:nvPr/>
      </p:nvGrpSpPr>
      <p:grpSpPr>
        <a:xfrm>
          <a:off x="0" y="0"/>
          <a:ext cx="0" cy="0"/>
          <a:chOff x="0" y="0"/>
          <a:chExt cx="0" cy="0"/>
        </a:xfrm>
      </p:grpSpPr>
      <p:sp>
        <p:nvSpPr>
          <p:cNvPr id="1412" name="Google Shape;1412;p142"/>
          <p:cNvSpPr txBox="1"/>
          <p:nvPr/>
        </p:nvSpPr>
        <p:spPr>
          <a:xfrm>
            <a:off x="375525" y="1200551"/>
            <a:ext cx="8352600" cy="230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 (continued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optimizer.update(model, grads)</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Updates model params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loss_value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Dummy data for example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key_data, key_loop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jax.random.split(jax.random.key(</a:t>
            </a:r>
            <a:r>
              <a:rPr lang="en" sz="1200">
                <a:solidFill>
                  <a:srgbClr val="FBC02D"/>
                </a:solidFill>
                <a:latin typeface="Roboto Mono"/>
                <a:ea typeface="Roboto Mono"/>
                <a:cs typeface="Roboto Mono"/>
                <a:sym typeface="Roboto Mono"/>
              </a:rPr>
              <a:t>1</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x_dummy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jax.random.normal(key_data, (</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y_dummy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jax.random.normal(key_data, (</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13" name="Google Shape;1413;p14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Training Step Code (Part 2)</a:t>
            </a:r>
            <a:endParaRPr>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17" name="Shape 1417"/>
        <p:cNvGrpSpPr/>
        <p:nvPr/>
      </p:nvGrpSpPr>
      <p:grpSpPr>
        <a:xfrm>
          <a:off x="0" y="0"/>
          <a:ext cx="0" cy="0"/>
          <a:chOff x="0" y="0"/>
          <a:chExt cx="0" cy="0"/>
        </a:xfrm>
      </p:grpSpPr>
      <p:sp>
        <p:nvSpPr>
          <p:cNvPr id="1418" name="Google Shape;1418;p143"/>
          <p:cNvSpPr txBox="1"/>
          <p:nvPr/>
        </p:nvSpPr>
        <p:spPr>
          <a:xfrm>
            <a:off x="375525" y="12379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optimizer was initialized earlier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"Starting basic training loop..."</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4DD0E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train_step(model, optimizer, x_dummy, y_dummy)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optimizer.step.value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Loss: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loss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"Basic training loop finished."</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19" name="Google Shape;1419;p14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Training Loop Code</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3" name="Shape 1423"/>
        <p:cNvGrpSpPr/>
        <p:nvPr/>
      </p:nvGrpSpPr>
      <p:grpSpPr>
        <a:xfrm>
          <a:off x="0" y="0"/>
          <a:ext cx="0" cy="0"/>
          <a:chOff x="0" y="0"/>
          <a:chExt cx="0" cy="0"/>
        </a:xfrm>
      </p:grpSpPr>
      <p:sp>
        <p:nvSpPr>
          <p:cNvPr id="1424" name="Google Shape;1424;p144"/>
          <p:cNvSpPr txBox="1"/>
          <p:nvPr>
            <p:ph idx="1" type="body"/>
          </p:nvPr>
        </p:nvSpPr>
        <p:spPr>
          <a:xfrm>
            <a:off x="344500" y="734175"/>
            <a:ext cx="8373900" cy="4225200"/>
          </a:xfrm>
          <a:prstGeom prst="rect">
            <a:avLst/>
          </a:prstGeom>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Char char="●"/>
            </a:pPr>
            <a:r>
              <a:rPr b="1" lang="en" sz="1700"/>
              <a:t>Core Idea</a:t>
            </a:r>
            <a:r>
              <a:rPr lang="en" sz="1700"/>
              <a:t>: Optax transformations are functions that take gradients (and potentially optimizer state/parameters) and produce modified gradients.</a:t>
            </a:r>
            <a:endParaRPr sz="1700"/>
          </a:p>
          <a:p>
            <a:pPr indent="-336550" lvl="0" marL="457200" rtl="0" algn="l">
              <a:lnSpc>
                <a:spcPct val="115000"/>
              </a:lnSpc>
              <a:spcBef>
                <a:spcPts val="1000"/>
              </a:spcBef>
              <a:spcAft>
                <a:spcPts val="0"/>
              </a:spcAft>
              <a:buSzPts val="1700"/>
              <a:buChar char="●"/>
            </a:pPr>
            <a:r>
              <a:rPr lang="en" sz="1700">
                <a:latin typeface="Roboto Mono SemiBold"/>
                <a:ea typeface="Roboto Mono SemiBold"/>
                <a:cs typeface="Roboto Mono SemiBold"/>
                <a:sym typeface="Roboto Mono SemiBold"/>
              </a:rPr>
              <a:t>optax.chain</a:t>
            </a:r>
            <a:r>
              <a:rPr lang="en" sz="1700"/>
              <a:t>: The primary tool to combine multiple transformations sequentially, creating sophisticated optimization pipelines.</a:t>
            </a:r>
            <a:endParaRPr sz="1700"/>
          </a:p>
          <a:p>
            <a:pPr indent="-336550" lvl="0" marL="457200" rtl="0" algn="l">
              <a:lnSpc>
                <a:spcPct val="115000"/>
              </a:lnSpc>
              <a:spcBef>
                <a:spcPts val="1000"/>
              </a:spcBef>
              <a:spcAft>
                <a:spcPts val="0"/>
              </a:spcAft>
              <a:buSzPts val="1700"/>
              <a:buChar char="●"/>
            </a:pPr>
            <a:r>
              <a:rPr lang="en" sz="1700"/>
              <a:t>Common Transformations:</a:t>
            </a:r>
            <a:endParaRPr sz="1700"/>
          </a:p>
          <a:p>
            <a:pPr indent="-336550" lvl="1" marL="9144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optax.clip_by_global_norm</a:t>
            </a:r>
            <a:r>
              <a:rPr lang="en" sz="1700"/>
              <a:t>: Gradient clipping.</a:t>
            </a:r>
            <a:endParaRPr sz="1700"/>
          </a:p>
          <a:p>
            <a:pPr indent="-336550" lvl="1" marL="9144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optax.scale_by_adam</a:t>
            </a:r>
            <a:r>
              <a:rPr lang="en" sz="1700"/>
              <a:t>: Adam's adaptive scaling.</a:t>
            </a:r>
            <a:endParaRPr sz="1700"/>
          </a:p>
          <a:p>
            <a:pPr indent="-336550" lvl="1" marL="9144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optax.add_decayed_weights</a:t>
            </a:r>
            <a:r>
              <a:rPr lang="en" sz="1700"/>
              <a:t>: Weight decay.</a:t>
            </a:r>
            <a:endParaRPr sz="1700"/>
          </a:p>
          <a:p>
            <a:pPr indent="-336550" lvl="0" marL="457200" rtl="0" algn="l">
              <a:lnSpc>
                <a:spcPct val="115000"/>
              </a:lnSpc>
              <a:spcBef>
                <a:spcPts val="1000"/>
              </a:spcBef>
              <a:spcAft>
                <a:spcPts val="1000"/>
              </a:spcAft>
              <a:buSzPts val="1700"/>
              <a:buChar char="●"/>
            </a:pPr>
            <a:r>
              <a:rPr b="1" lang="en" sz="1700"/>
              <a:t>PyTorch Parallel</a:t>
            </a:r>
            <a:r>
              <a:rPr lang="en" sz="1700"/>
              <a:t>: Optax's chain allows more explicit and composable optimizer construction than relying on built-in features of a single PyTorch optimizer. You're essentially building your optimizer's behavior step-by-step.</a:t>
            </a:r>
            <a:endParaRPr sz="1700"/>
          </a:p>
        </p:txBody>
      </p:sp>
      <p:sp>
        <p:nvSpPr>
          <p:cNvPr id="1425" name="Google Shape;1425;p14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Gradient Transformations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29" name="Shape 1429"/>
        <p:cNvGrpSpPr/>
        <p:nvPr/>
      </p:nvGrpSpPr>
      <p:grpSpPr>
        <a:xfrm>
          <a:off x="0" y="0"/>
          <a:ext cx="0" cy="0"/>
          <a:chOff x="0" y="0"/>
          <a:chExt cx="0" cy="0"/>
        </a:xfrm>
      </p:grpSpPr>
      <p:sp>
        <p:nvSpPr>
          <p:cNvPr id="1430" name="Google Shape;1430;p145"/>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learning_rate_chained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max_grad_norm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momentum_decay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0.9</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1: Adding gradient clipping to Adam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opt_adam_with_clipping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optax.chain(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optax.clip_by_global_norm(max_grad_norm),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learning_rate_chained)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model is an existing NNX model instance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optimizer_adam_clipped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opt_adam_with_clipping</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31" name="Google Shape;1431;p145"/>
          <p:cNvSpPr txBox="1"/>
          <p:nvPr>
            <p:ph idx="4294967295" type="title"/>
          </p:nvPr>
        </p:nvSpPr>
        <p:spPr>
          <a:xfrm>
            <a:off x="344500" y="264375"/>
            <a:ext cx="8352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Chained Transformations Code (Part 1)</a:t>
            </a:r>
            <a:endParaRPr>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35" name="Shape 1435"/>
        <p:cNvGrpSpPr/>
        <p:nvPr/>
      </p:nvGrpSpPr>
      <p:grpSpPr>
        <a:xfrm>
          <a:off x="0" y="0"/>
          <a:ext cx="0" cy="0"/>
          <a:chOff x="0" y="0"/>
          <a:chExt cx="0" cy="0"/>
        </a:xfrm>
      </p:grpSpPr>
      <p:sp>
        <p:nvSpPr>
          <p:cNvPr id="1436" name="Google Shape;1436;p146"/>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2: Building SGD with momentum and clipping from scratch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opt_sgd_manual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optax.chain(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optax.clip_by_global_norm(max_grad_norm),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optax.trace(</a:t>
            </a:r>
            <a:r>
              <a:rPr lang="en" sz="1200">
                <a:solidFill>
                  <a:srgbClr val="FBC02D"/>
                </a:solidFill>
                <a:latin typeface="Roboto Mono"/>
                <a:ea typeface="Roboto Mono"/>
                <a:cs typeface="Roboto Mono"/>
                <a:sym typeface="Roboto Mono"/>
              </a:rPr>
              <a:t>decay</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momentum_decay, </a:t>
            </a:r>
            <a:r>
              <a:rPr lang="en" sz="1200">
                <a:solidFill>
                  <a:srgbClr val="FBC02D"/>
                </a:solidFill>
                <a:latin typeface="Roboto Mono"/>
                <a:ea typeface="Roboto Mono"/>
                <a:cs typeface="Roboto Mono"/>
                <a:sym typeface="Roboto Mono"/>
              </a:rPr>
              <a:t>nesterov</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False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Momentum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optax.scale(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learning_rate_chained) </a:t>
            </a:r>
            <a:r>
              <a:rPr lang="en" sz="1200">
                <a:solidFill>
                  <a:srgbClr val="F06292"/>
                </a:solidFill>
                <a:latin typeface="Roboto Mono"/>
                <a:ea typeface="Roboto Mono"/>
                <a:cs typeface="Roboto Mono"/>
                <a:sym typeface="Roboto Mono"/>
              </a:rPr>
              <a:t># Scale by -LR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optimizer_sgd_manual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opt_sgd_manual</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Training loop (simplified for SGD example)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"Starting training with manually chained SGD..."</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50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optimizer_sgd_manual,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train_step(optimizer_sgd_manual, x_dummy, y_dummy)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optimizer_sgd_manual.step.value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Loss: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loss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37" name="Google Shape;1437;p146"/>
          <p:cNvSpPr txBox="1"/>
          <p:nvPr>
            <p:ph idx="4294967295" type="title"/>
          </p:nvPr>
        </p:nvSpPr>
        <p:spPr>
          <a:xfrm>
            <a:off x="344500" y="264375"/>
            <a:ext cx="8352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Chained Transformations Code (Part 2)</a:t>
            </a:r>
            <a:endParaRPr>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1" name="Shape 1441"/>
        <p:cNvGrpSpPr/>
        <p:nvPr/>
      </p:nvGrpSpPr>
      <p:grpSpPr>
        <a:xfrm>
          <a:off x="0" y="0"/>
          <a:ext cx="0" cy="0"/>
          <a:chOff x="0" y="0"/>
          <a:chExt cx="0" cy="0"/>
        </a:xfrm>
      </p:grpSpPr>
      <p:sp>
        <p:nvSpPr>
          <p:cNvPr id="1442" name="Google Shape;1442;p147"/>
          <p:cNvSpPr txBox="1"/>
          <p:nvPr>
            <p:ph idx="1" type="body"/>
          </p:nvPr>
        </p:nvSpPr>
        <p:spPr>
          <a:xfrm>
            <a:off x="344500" y="1267575"/>
            <a:ext cx="83208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Dynamic LR</a:t>
            </a:r>
            <a:r>
              <a:rPr lang="en" sz="1800"/>
              <a:t>: Adjusting the learning rate during training is vital.</a:t>
            </a:r>
            <a:br>
              <a:rPr lang="en" sz="1800"/>
            </a:br>
            <a:r>
              <a:rPr lang="en" sz="1800"/>
              <a:t>Two options:</a:t>
            </a:r>
            <a:endParaRPr sz="1800"/>
          </a:p>
          <a:p>
            <a:pPr indent="-342900" lvl="1" marL="914400" rtl="0" algn="l">
              <a:lnSpc>
                <a:spcPct val="115000"/>
              </a:lnSpc>
              <a:spcBef>
                <a:spcPts val="1000"/>
              </a:spcBef>
              <a:spcAft>
                <a:spcPts val="0"/>
              </a:spcAft>
              <a:buSzPts val="1800"/>
              <a:buChar char="○"/>
            </a:pPr>
            <a:r>
              <a:rPr b="1" lang="en" sz="1800"/>
              <a:t>Optax Schedules</a:t>
            </a:r>
            <a:r>
              <a:rPr lang="en" sz="1800"/>
              <a:t>: These are functions that take the current training step count and return the learning rate for that step (e.g., </a:t>
            </a:r>
            <a:r>
              <a:rPr lang="en" sz="1800">
                <a:latin typeface="Roboto Mono Medium"/>
                <a:ea typeface="Roboto Mono Medium"/>
                <a:cs typeface="Roboto Mono Medium"/>
                <a:sym typeface="Roboto Mono Medium"/>
              </a:rPr>
              <a:t>optax.cosine_decay_schedule</a:t>
            </a:r>
            <a:r>
              <a:rPr lang="en" sz="1800"/>
              <a:t>).</a:t>
            </a:r>
            <a:endParaRPr sz="1800"/>
          </a:p>
          <a:p>
            <a:pPr indent="-342900" lvl="1" marL="914400" rtl="0" algn="l">
              <a:lnSpc>
                <a:spcPct val="115000"/>
              </a:lnSpc>
              <a:spcBef>
                <a:spcPts val="1000"/>
              </a:spcBef>
              <a:spcAft>
                <a:spcPts val="1000"/>
              </a:spcAft>
              <a:buSzPts val="1800"/>
              <a:buChar char="○"/>
            </a:pPr>
            <a:r>
              <a:rPr lang="en" sz="1800">
                <a:latin typeface="Roboto Mono SemiBold"/>
                <a:ea typeface="Roboto Mono SemiBold"/>
                <a:cs typeface="Roboto Mono SemiBold"/>
                <a:sym typeface="Roboto Mono SemiBold"/>
              </a:rPr>
              <a:t>optax.inject_hyperparams</a:t>
            </a:r>
            <a:r>
              <a:rPr lang="en" sz="1800"/>
              <a:t>: This higher-order function wraps an Optax transformation (like optax.adam) and allows its hyperparameters (e.g., learning_rate) to be dynamically controlled by a schedule function.</a:t>
            </a:r>
            <a:endParaRPr sz="1800"/>
          </a:p>
        </p:txBody>
      </p:sp>
      <p:sp>
        <p:nvSpPr>
          <p:cNvPr id="1443" name="Google Shape;1443;p14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Learning Rate Scheduling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7" name="Shape 1447"/>
        <p:cNvGrpSpPr/>
        <p:nvPr/>
      </p:nvGrpSpPr>
      <p:grpSpPr>
        <a:xfrm>
          <a:off x="0" y="0"/>
          <a:ext cx="0" cy="0"/>
          <a:chOff x="0" y="0"/>
          <a:chExt cx="0" cy="0"/>
        </a:xfrm>
      </p:grpSpPr>
      <p:sp>
        <p:nvSpPr>
          <p:cNvPr id="1448" name="Google Shape;1448;p148"/>
          <p:cNvSpPr txBox="1"/>
          <p:nvPr>
            <p:ph idx="1" type="body"/>
          </p:nvPr>
        </p:nvSpPr>
        <p:spPr>
          <a:xfrm>
            <a:off x="344500" y="1115175"/>
            <a:ext cx="83208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PyTorch Parallel:</a:t>
            </a:r>
            <a:endParaRPr b="1" sz="1800"/>
          </a:p>
          <a:p>
            <a:pPr indent="-342900" lvl="1" marL="914400" rtl="0" algn="l">
              <a:lnSpc>
                <a:spcPct val="115000"/>
              </a:lnSpc>
              <a:spcBef>
                <a:spcPts val="1000"/>
              </a:spcBef>
              <a:spcAft>
                <a:spcPts val="0"/>
              </a:spcAft>
              <a:buSzPts val="1800"/>
              <a:buChar char="○"/>
            </a:pPr>
            <a:r>
              <a:rPr b="1" lang="en" sz="1800"/>
              <a:t>NNX/Optax</a:t>
            </a:r>
            <a:r>
              <a:rPr lang="en" sz="1800"/>
              <a:t>: The schedule is integrated into the Optax transformation definition. No explicit </a:t>
            </a:r>
            <a:r>
              <a:rPr lang="en" sz="1800">
                <a:latin typeface="Roboto Mono Medium"/>
                <a:ea typeface="Roboto Mono Medium"/>
                <a:cs typeface="Roboto Mono Medium"/>
                <a:sym typeface="Roboto Mono Medium"/>
              </a:rPr>
              <a:t>scheduler.step()</a:t>
            </a:r>
            <a:r>
              <a:rPr lang="en" sz="1800"/>
              <a:t> call is needed in the training loop; Optax handles it internally.</a:t>
            </a:r>
            <a:endParaRPr sz="1800"/>
          </a:p>
          <a:p>
            <a:pPr indent="-342900" lvl="1" marL="914400" rtl="0" algn="l">
              <a:lnSpc>
                <a:spcPct val="115000"/>
              </a:lnSpc>
              <a:spcBef>
                <a:spcPts val="1000"/>
              </a:spcBef>
              <a:spcAft>
                <a:spcPts val="1000"/>
              </a:spcAft>
              <a:buSzPts val="1800"/>
              <a:buChar char="○"/>
            </a:pPr>
            <a:r>
              <a:rPr b="1" lang="en" sz="1800"/>
              <a:t>PyTorch</a:t>
            </a:r>
            <a:r>
              <a:rPr lang="en" sz="1800"/>
              <a:t>: Schedulers (e.g., </a:t>
            </a:r>
            <a:r>
              <a:rPr lang="en" sz="1800">
                <a:latin typeface="Roboto Mono Medium"/>
                <a:ea typeface="Roboto Mono Medium"/>
                <a:cs typeface="Roboto Mono Medium"/>
                <a:sym typeface="Roboto Mono Medium"/>
              </a:rPr>
              <a:t>torch.optim.lr_scheduler.StepLR</a:t>
            </a:r>
            <a:r>
              <a:rPr lang="en" sz="1800"/>
              <a:t>) are separate objects that wrap an optimizer, and you call </a:t>
            </a:r>
            <a:r>
              <a:rPr lang="en" sz="1800">
                <a:latin typeface="Roboto Mono Medium"/>
                <a:ea typeface="Roboto Mono Medium"/>
                <a:cs typeface="Roboto Mono Medium"/>
                <a:sym typeface="Roboto Mono Medium"/>
              </a:rPr>
              <a:t>scheduler.step()</a:t>
            </a:r>
            <a:r>
              <a:rPr lang="en" sz="1800"/>
              <a:t> typically once per epoch.</a:t>
            </a:r>
            <a:endParaRPr sz="1800"/>
          </a:p>
        </p:txBody>
      </p:sp>
      <p:sp>
        <p:nvSpPr>
          <p:cNvPr id="1449" name="Google Shape;1449;p14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Learning Rate Scheduling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53" name="Shape 1453"/>
        <p:cNvGrpSpPr/>
        <p:nvPr/>
      </p:nvGrpSpPr>
      <p:grpSpPr>
        <a:xfrm>
          <a:off x="0" y="0"/>
          <a:ext cx="0" cy="0"/>
          <a:chOff x="0" y="0"/>
          <a:chExt cx="0" cy="0"/>
        </a:xfrm>
      </p:grpSpPr>
      <p:sp>
        <p:nvSpPr>
          <p:cNvPr id="1454" name="Google Shape;1454;p149"/>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total_training_steps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10000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warmup_fraction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0.1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peak_learning_rate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final_learning_rate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Define the learning rate schedule function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lr_schedule_fn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optax.warmup_cosine_decay_schedule(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init_value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peak_value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peak_learning_rate,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warmup_steps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int(total_training_steps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warmup_fraction),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decay_steps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int(total_training_steps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1.0</a:t>
            </a:r>
            <a:r>
              <a:rPr lang="en" sz="1200">
                <a:solidFill>
                  <a:srgbClr val="4DD0E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 warmup_fraction)),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end_value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final_learning_rate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55" name="Google Shape;1455;p14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LR Scheduling Code (Part 1)</a:t>
            </a:r>
            <a:endParaRPr>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59" name="Shape 1459"/>
        <p:cNvGrpSpPr/>
        <p:nvPr/>
      </p:nvGrpSpPr>
      <p:grpSpPr>
        <a:xfrm>
          <a:off x="0" y="0"/>
          <a:ext cx="0" cy="0"/>
          <a:chOff x="0" y="0"/>
          <a:chExt cx="0" cy="0"/>
        </a:xfrm>
      </p:grpSpPr>
      <p:sp>
        <p:nvSpPr>
          <p:cNvPr id="1460" name="Google Shape;1460;p150"/>
          <p:cNvSpPr txBox="1"/>
          <p:nvPr/>
        </p:nvSpPr>
        <p:spPr>
          <a:xfrm>
            <a:off x="375525" y="1161725"/>
            <a:ext cx="8352600" cy="2759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a:t>
            </a:r>
            <a:r>
              <a:rPr lang="en" sz="1050">
                <a:solidFill>
                  <a:srgbClr val="F06292"/>
                </a:solidFill>
                <a:latin typeface="Roboto Mono"/>
                <a:ea typeface="Roboto Mono"/>
                <a:cs typeface="Roboto Mono"/>
                <a:sym typeface="Roboto Mono"/>
              </a:rPr>
              <a:t> Adam with learning rate schedule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opt_adam_with_schedule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optax.adam(</a:t>
            </a:r>
            <a:r>
              <a:rPr lang="en" sz="1050">
                <a:solidFill>
                  <a:srgbClr val="FBC02D"/>
                </a:solidFill>
                <a:latin typeface="Roboto Mono"/>
                <a:ea typeface="Roboto Mono"/>
                <a:cs typeface="Roboto Mono"/>
                <a:sym typeface="Roboto Mono"/>
              </a:rPr>
              <a:t>learning_rate</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lr_schedule_fn)</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F06292"/>
                </a:solidFill>
                <a:latin typeface="Roboto Mono"/>
                <a:ea typeface="Roboto Mono"/>
                <a:cs typeface="Roboto Mono"/>
                <a:sym typeface="Roboto Mono"/>
              </a:rPr>
              <a:t># nnx.Optimizer uses this Optax transform with the scheduled LR</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optimizer_scheduled_lr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nnx.Optimizer(model, opt_adam_with_schedule</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r>
              <a:rPr lang="en" sz="105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The train_step function remains the same.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LR is computed internally by Optax at each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of checking LR (conceptual):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lr_at_step_50 = lr_schedule_fn(50)</a:t>
            </a:r>
            <a:endParaRPr sz="1200">
              <a:solidFill>
                <a:srgbClr val="F06292"/>
              </a:solidFill>
              <a:latin typeface="Roboto Mono"/>
              <a:ea typeface="Roboto Mono"/>
              <a:cs typeface="Roboto Mono"/>
              <a:sym typeface="Roboto Mono"/>
            </a:endParaRPr>
          </a:p>
        </p:txBody>
      </p:sp>
      <p:sp>
        <p:nvSpPr>
          <p:cNvPr id="1461" name="Google Shape;1461;p150"/>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LR Scheduling Code (Part 2)</a:t>
            </a:r>
            <a:endParaRPr>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6" name="Shape 1356"/>
        <p:cNvGrpSpPr/>
        <p:nvPr/>
      </p:nvGrpSpPr>
      <p:grpSpPr>
        <a:xfrm>
          <a:off x="0" y="0"/>
          <a:ext cx="0" cy="0"/>
          <a:chOff x="0" y="0"/>
          <a:chExt cx="0" cy="0"/>
        </a:xfrm>
      </p:grpSpPr>
      <p:sp>
        <p:nvSpPr>
          <p:cNvPr id="1357" name="Google Shape;1357;p133"/>
          <p:cNvSpPr txBox="1"/>
          <p:nvPr>
            <p:ph idx="1" type="body"/>
          </p:nvPr>
        </p:nvSpPr>
        <p:spPr>
          <a:xfrm>
            <a:off x="344500" y="1038975"/>
            <a:ext cx="79710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Flax NNX</a:t>
            </a:r>
            <a:r>
              <a:rPr lang="en" sz="1800"/>
              <a:t>: A Pythonic and flexible API for defining neural networks in JAX. It offers a mutable, object-oriented approach that will feel familiar to PyTorch users.</a:t>
            </a:r>
            <a:endParaRPr sz="1800"/>
          </a:p>
          <a:p>
            <a:pPr indent="-342900" lvl="0" marL="457200" rtl="0" algn="l">
              <a:lnSpc>
                <a:spcPct val="115000"/>
              </a:lnSpc>
              <a:spcBef>
                <a:spcPts val="1000"/>
              </a:spcBef>
              <a:spcAft>
                <a:spcPts val="0"/>
              </a:spcAft>
              <a:buSzPts val="1800"/>
              <a:buChar char="●"/>
            </a:pPr>
            <a:r>
              <a:rPr b="1" lang="en" sz="1800"/>
              <a:t>Optax</a:t>
            </a:r>
            <a:r>
              <a:rPr lang="en" sz="1800"/>
              <a:t>: The de facto gradient processing and optimization library for JAX, known for its composability.</a:t>
            </a:r>
            <a:endParaRPr sz="1800"/>
          </a:p>
          <a:p>
            <a:pPr indent="-342900" lvl="0" marL="457200" rtl="0" algn="l">
              <a:lnSpc>
                <a:spcPct val="115000"/>
              </a:lnSpc>
              <a:spcBef>
                <a:spcPts val="1000"/>
              </a:spcBef>
              <a:spcAft>
                <a:spcPts val="0"/>
              </a:spcAft>
              <a:buSzPts val="1800"/>
              <a:buChar char="●"/>
            </a:pPr>
            <a:r>
              <a:rPr b="1" lang="en" sz="1800"/>
              <a:t>The Synergy</a:t>
            </a:r>
            <a:r>
              <a:rPr lang="en" sz="1800"/>
              <a:t>: </a:t>
            </a:r>
            <a:r>
              <a:rPr lang="en" sz="1800">
                <a:latin typeface="Roboto Mono Medium"/>
                <a:ea typeface="Roboto Mono Medium"/>
                <a:cs typeface="Roboto Mono Medium"/>
                <a:sym typeface="Roboto Mono Medium"/>
              </a:rPr>
              <a:t>flax.nnx.Optimizer</a:t>
            </a:r>
            <a:r>
              <a:rPr lang="en" sz="1800"/>
              <a:t> acts as a bridge, allowing Flax NNX models to seamlessly use Optax optimizers.</a:t>
            </a:r>
            <a:endParaRPr sz="1800"/>
          </a:p>
          <a:p>
            <a:pPr indent="-342900" lvl="0" marL="457200" rtl="0" algn="l">
              <a:lnSpc>
                <a:spcPct val="115000"/>
              </a:lnSpc>
              <a:spcBef>
                <a:spcPts val="1000"/>
              </a:spcBef>
              <a:spcAft>
                <a:spcPts val="1000"/>
              </a:spcAft>
              <a:buSzPts val="1800"/>
              <a:buChar char="●"/>
            </a:pPr>
            <a:r>
              <a:rPr b="1" lang="en" sz="1800"/>
              <a:t>Goal</a:t>
            </a:r>
            <a:r>
              <a:rPr lang="en" sz="1800"/>
              <a:t>: Combine JAX's high performance with an intuitive model definition style (like PyTorch's </a:t>
            </a:r>
            <a:r>
              <a:rPr lang="en" sz="1800">
                <a:latin typeface="Roboto Mono Medium"/>
                <a:ea typeface="Roboto Mono Medium"/>
                <a:cs typeface="Roboto Mono Medium"/>
                <a:sym typeface="Roboto Mono Medium"/>
              </a:rPr>
              <a:t>nn.Module</a:t>
            </a:r>
            <a:r>
              <a:rPr lang="en" sz="1800"/>
              <a:t>) and a sophisticated optimization toolkit.</a:t>
            </a:r>
            <a:endParaRPr sz="1800"/>
          </a:p>
        </p:txBody>
      </p:sp>
      <p:sp>
        <p:nvSpPr>
          <p:cNvPr id="1358" name="Google Shape;1358;p13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Review - The JAX Ecosystem for PyTorch Users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5" name="Shape 1465"/>
        <p:cNvGrpSpPr/>
        <p:nvPr/>
      </p:nvGrpSpPr>
      <p:grpSpPr>
        <a:xfrm>
          <a:off x="0" y="0"/>
          <a:ext cx="0" cy="0"/>
          <a:chOff x="0" y="0"/>
          <a:chExt cx="0" cy="0"/>
        </a:xfrm>
      </p:grpSpPr>
      <p:sp>
        <p:nvSpPr>
          <p:cNvPr id="1466" name="Google Shape;1466;p151"/>
          <p:cNvSpPr txBox="1"/>
          <p:nvPr>
            <p:ph idx="1" type="body"/>
          </p:nvPr>
        </p:nvSpPr>
        <p:spPr>
          <a:xfrm>
            <a:off x="344500" y="1267575"/>
            <a:ext cx="80982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Apply different optimization settings (e.g., learning rates, weight decay) to different parts of a model. For example, biases vs. kernels.</a:t>
            </a:r>
            <a:endParaRPr sz="1800"/>
          </a:p>
          <a:p>
            <a:pPr indent="-342900" lvl="0" marL="457200" rtl="0" algn="l">
              <a:lnSpc>
                <a:spcPct val="115000"/>
              </a:lnSpc>
              <a:spcBef>
                <a:spcPts val="1000"/>
              </a:spcBef>
              <a:spcAft>
                <a:spcPts val="0"/>
              </a:spcAft>
              <a:buSzPts val="1800"/>
              <a:buChar char="●"/>
            </a:pPr>
            <a:r>
              <a:rPr b="1" lang="en" sz="1800"/>
              <a:t>Optax Tools</a:t>
            </a:r>
            <a:r>
              <a:rPr lang="en" sz="1800"/>
              <a:t>: </a:t>
            </a:r>
            <a:r>
              <a:rPr lang="en" sz="1800">
                <a:latin typeface="Roboto Mono Medium"/>
                <a:ea typeface="Roboto Mono Medium"/>
                <a:cs typeface="Roboto Mono Medium"/>
                <a:sym typeface="Roboto Mono Medium"/>
              </a:rPr>
              <a:t>optax.partition</a:t>
            </a:r>
            <a:r>
              <a:rPr lang="en" sz="1800"/>
              <a:t> is the primary tool for applying different, complete Optax transformations to distinct parameter subsets. optax.masked can also be used for more targeted applications.</a:t>
            </a:r>
            <a:endParaRPr sz="1800"/>
          </a:p>
          <a:p>
            <a:pPr indent="-342900" lvl="0" marL="457200" rtl="0" algn="l">
              <a:lnSpc>
                <a:spcPct val="115000"/>
              </a:lnSpc>
              <a:spcBef>
                <a:spcPts val="1000"/>
              </a:spcBef>
              <a:spcAft>
                <a:spcPts val="1000"/>
              </a:spcAft>
              <a:buSzPts val="1800"/>
              <a:buChar char="●"/>
            </a:pPr>
            <a:r>
              <a:rPr b="1" lang="en" sz="1800"/>
              <a:t>PyTorch Parallel</a:t>
            </a:r>
            <a:r>
              <a:rPr lang="en" sz="1800"/>
              <a:t>: This is conceptually similar to "parameter groups" in PyTorch, where you pass a list of dictionaries to the optimizer constructor, each specifying parameters and their options. In Optax, this logic is configured within the Optax transformation itself.</a:t>
            </a:r>
            <a:endParaRPr sz="1800"/>
          </a:p>
        </p:txBody>
      </p:sp>
      <p:sp>
        <p:nvSpPr>
          <p:cNvPr id="1467" name="Google Shape;1467;p15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Per-Parameter Optimization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1" name="Shape 1471"/>
        <p:cNvGrpSpPr/>
        <p:nvPr/>
      </p:nvGrpSpPr>
      <p:grpSpPr>
        <a:xfrm>
          <a:off x="0" y="0"/>
          <a:ext cx="0" cy="0"/>
          <a:chOff x="0" y="0"/>
          <a:chExt cx="0" cy="0"/>
        </a:xfrm>
      </p:grpSpPr>
      <p:sp>
        <p:nvSpPr>
          <p:cNvPr id="1472" name="Google Shape;1472;p152"/>
          <p:cNvSpPr txBox="1"/>
          <p:nvPr>
            <p:ph idx="1" type="body"/>
          </p:nvPr>
        </p:nvSpPr>
        <p:spPr>
          <a:xfrm>
            <a:off x="344500" y="886575"/>
            <a:ext cx="82785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SemiBold"/>
                <a:ea typeface="Roboto Mono SemiBold"/>
                <a:cs typeface="Roboto Mono SemiBold"/>
                <a:sym typeface="Roboto Mono SemiBold"/>
              </a:rPr>
              <a:t>optax.partition</a:t>
            </a:r>
            <a:r>
              <a:rPr lang="en" sz="1800"/>
              <a:t>: Applies different Optax transformations to distinct, non-overlapping subsets of parameters.</a:t>
            </a:r>
            <a:endParaRPr sz="1800"/>
          </a:p>
          <a:p>
            <a:pPr indent="-342900" lvl="0" marL="457200" rtl="0" algn="l">
              <a:lnSpc>
                <a:spcPct val="115000"/>
              </a:lnSpc>
              <a:spcBef>
                <a:spcPts val="1000"/>
              </a:spcBef>
              <a:spcAft>
                <a:spcPts val="0"/>
              </a:spcAft>
              <a:buSzPts val="1800"/>
              <a:buChar char="●"/>
            </a:pPr>
            <a:r>
              <a:rPr lang="en" sz="1800"/>
              <a:t>Requires:</a:t>
            </a:r>
            <a:endParaRPr sz="1800"/>
          </a:p>
          <a:p>
            <a:pPr indent="-342900" lvl="1" marL="914400" rtl="0" algn="l">
              <a:lnSpc>
                <a:spcPct val="115000"/>
              </a:lnSpc>
              <a:spcBef>
                <a:spcPts val="1000"/>
              </a:spcBef>
              <a:spcAft>
                <a:spcPts val="0"/>
              </a:spcAft>
              <a:buSzPts val="1800"/>
              <a:buChar char="○"/>
            </a:pPr>
            <a:r>
              <a:rPr b="1" lang="en" sz="1800"/>
              <a:t>A dictionary mapping</a:t>
            </a:r>
            <a:r>
              <a:rPr lang="en" sz="1800"/>
              <a:t> string labels to Optax transformations (e.g., {'biases_group': optax.sgd(...), 'kernels_group': optax.adam(...) }).</a:t>
            </a:r>
            <a:endParaRPr sz="1800"/>
          </a:p>
          <a:p>
            <a:pPr indent="-342900" lvl="1" marL="914400" rtl="0" algn="l">
              <a:lnSpc>
                <a:spcPct val="115000"/>
              </a:lnSpc>
              <a:spcBef>
                <a:spcPts val="1000"/>
              </a:spcBef>
              <a:spcAft>
                <a:spcPts val="1000"/>
              </a:spcAft>
              <a:buSzPts val="1800"/>
              <a:buChar char="○"/>
            </a:pPr>
            <a:r>
              <a:rPr b="1" lang="en" sz="1800"/>
              <a:t>A param_labels PyTree</a:t>
            </a:r>
            <a:r>
              <a:rPr lang="en" sz="1800"/>
              <a:t>: This PyTree must have the same structure as your model's parameters (</a:t>
            </a:r>
            <a:r>
              <a:rPr lang="en" sz="1800">
                <a:latin typeface="Roboto Mono Medium"/>
                <a:ea typeface="Roboto Mono Medium"/>
                <a:cs typeface="Roboto Mono Medium"/>
                <a:sym typeface="Roboto Mono Medium"/>
              </a:rPr>
              <a:t>nnx.state(model, nnx.Param)</a:t>
            </a:r>
            <a:r>
              <a:rPr lang="en" sz="1800"/>
              <a:t>). Each leaf in </a:t>
            </a:r>
            <a:r>
              <a:rPr lang="en" sz="1800">
                <a:latin typeface="Roboto Mono Medium"/>
                <a:ea typeface="Roboto Mono Medium"/>
                <a:cs typeface="Roboto Mono Medium"/>
                <a:sym typeface="Roboto Mono Medium"/>
              </a:rPr>
              <a:t>param_labels</a:t>
            </a:r>
            <a:r>
              <a:rPr lang="en" sz="1800"/>
              <a:t> contains a string label from the dictionary, indicating which transform to apply to that parameter.</a:t>
            </a:r>
            <a:endParaRPr sz="1800"/>
          </a:p>
        </p:txBody>
      </p:sp>
      <p:sp>
        <p:nvSpPr>
          <p:cNvPr id="1473" name="Google Shape;1473;p15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a:t>
            </a:r>
            <a:r>
              <a:rPr lang="en">
                <a:latin typeface="Roboto Mono"/>
                <a:ea typeface="Roboto Mono"/>
                <a:cs typeface="Roboto Mono"/>
                <a:sym typeface="Roboto Mono"/>
              </a:rPr>
              <a:t>optax.partition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7" name="Shape 1477"/>
        <p:cNvGrpSpPr/>
        <p:nvPr/>
      </p:nvGrpSpPr>
      <p:grpSpPr>
        <a:xfrm>
          <a:off x="0" y="0"/>
          <a:ext cx="0" cy="0"/>
          <a:chOff x="0" y="0"/>
          <a:chExt cx="0" cy="0"/>
        </a:xfrm>
      </p:grpSpPr>
      <p:sp>
        <p:nvSpPr>
          <p:cNvPr id="1478" name="Google Shape;1478;p153"/>
          <p:cNvSpPr txBox="1"/>
          <p:nvPr>
            <p:ph idx="1" type="body"/>
          </p:nvPr>
        </p:nvSpPr>
        <p:spPr>
          <a:xfrm>
            <a:off x="344500" y="1496175"/>
            <a:ext cx="8278500" cy="1545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Challenge: Creating the param_labels PyTree.</a:t>
            </a:r>
            <a:endParaRPr b="1" sz="1800"/>
          </a:p>
          <a:p>
            <a:pPr indent="-342900" lvl="1" marL="914400" rtl="0" algn="l">
              <a:lnSpc>
                <a:spcPct val="115000"/>
              </a:lnSpc>
              <a:spcBef>
                <a:spcPts val="1000"/>
              </a:spcBef>
              <a:spcAft>
                <a:spcPts val="1000"/>
              </a:spcAft>
              <a:buSzPts val="1800"/>
              <a:buChar char="○"/>
            </a:pPr>
            <a:r>
              <a:rPr lang="en" sz="1800"/>
              <a:t>This usually involves traversing the parameter PyTree (e.g., using </a:t>
            </a:r>
            <a:r>
              <a:rPr lang="en" sz="1800">
                <a:solidFill>
                  <a:schemeClr val="lt1"/>
                </a:solidFill>
                <a:latin typeface="Roboto Mono Medium"/>
                <a:ea typeface="Roboto Mono Medium"/>
                <a:cs typeface="Roboto Mono Medium"/>
                <a:sym typeface="Roboto Mono Medium"/>
              </a:rPr>
              <a:t>jax.tree.map_with_path</a:t>
            </a:r>
            <a:r>
              <a:rPr lang="en" sz="1800"/>
              <a:t>) and assigning labels based on parameter names or paths.</a:t>
            </a:r>
            <a:endParaRPr sz="1800"/>
          </a:p>
        </p:txBody>
      </p:sp>
      <p:sp>
        <p:nvSpPr>
          <p:cNvPr id="1479" name="Google Shape;1479;p15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a:t>
            </a:r>
            <a:r>
              <a:rPr lang="en">
                <a:latin typeface="Roboto Mono"/>
                <a:ea typeface="Roboto Mono"/>
                <a:cs typeface="Roboto Mono"/>
                <a:sym typeface="Roboto Mono"/>
              </a:rPr>
              <a:t>optax.partition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83" name="Shape 1483"/>
        <p:cNvGrpSpPr/>
        <p:nvPr/>
      </p:nvGrpSpPr>
      <p:grpSpPr>
        <a:xfrm>
          <a:off x="0" y="0"/>
          <a:ext cx="0" cy="0"/>
          <a:chOff x="0" y="0"/>
          <a:chExt cx="0" cy="0"/>
        </a:xfrm>
      </p:grpSpPr>
      <p:sp>
        <p:nvSpPr>
          <p:cNvPr id="1484" name="Google Shape;1484;p154"/>
          <p:cNvSpPr txBox="1"/>
          <p:nvPr/>
        </p:nvSpPr>
        <p:spPr>
          <a:xfrm>
            <a:off x="375525" y="1314125"/>
            <a:ext cx="8352600" cy="2835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Assume 'model' is an instance of SimpleMLP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params_pytree_for_labels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nnx.state(model, nnx.Param)</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def</a:t>
            </a:r>
            <a:r>
              <a:rPr lang="en" sz="1050">
                <a:solidFill>
                  <a:srgbClr val="CE93D8"/>
                </a:solidFill>
                <a:latin typeface="Roboto Mono"/>
                <a:ea typeface="Roboto Mono"/>
                <a:cs typeface="Roboto Mono"/>
                <a:sym typeface="Roboto Mono"/>
              </a:rPr>
              <a:t> label_fn</a:t>
            </a:r>
            <a:r>
              <a:rPr lang="en" sz="1050">
                <a:solidFill>
                  <a:srgbClr val="ECEFF1"/>
                </a:solidFill>
                <a:latin typeface="Roboto Mono"/>
                <a:ea typeface="Roboto Mono"/>
                <a:cs typeface="Roboto Mono"/>
                <a:sym typeface="Roboto Mono"/>
              </a:rPr>
              <a:t>(path, leaf):</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9CCC65"/>
                </a:solidFill>
                <a:latin typeface="Roboto Mono"/>
                <a:ea typeface="Roboto Mono"/>
                <a:cs typeface="Roboto Mono"/>
                <a:sym typeface="Roboto Mono"/>
              </a:rPr>
              <a:t>  """Assigns a label to a parameter based on its path."""</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param_name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path[</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1</a:t>
            </a:r>
            <a:r>
              <a:rPr lang="en" sz="1050">
                <a:solidFill>
                  <a:srgbClr val="ECEFF1"/>
                </a:solidFill>
                <a:latin typeface="Roboto Mono"/>
                <a:ea typeface="Roboto Mono"/>
                <a:cs typeface="Roboto Mono"/>
                <a:sym typeface="Roboto Mono"/>
              </a:rPr>
              <a:t>].name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if</a:t>
            </a:r>
            <a:r>
              <a:rPr lang="en" sz="1050">
                <a:solidFill>
                  <a:srgbClr val="9CCC65"/>
                </a:solidFill>
                <a:latin typeface="Roboto Mono"/>
                <a:ea typeface="Roboto Mono"/>
                <a:cs typeface="Roboto Mono"/>
                <a:sym typeface="Roboto Mono"/>
              </a:rPr>
              <a:t> 'bias'</a:t>
            </a:r>
            <a:r>
              <a:rPr lang="en" sz="1050">
                <a:solidFill>
                  <a:srgbClr val="4DD0E1"/>
                </a:solidFill>
                <a:latin typeface="Roboto Mono"/>
                <a:ea typeface="Roboto Mono"/>
                <a:cs typeface="Roboto Mono"/>
                <a:sym typeface="Roboto Mono"/>
              </a:rPr>
              <a:t> in</a:t>
            </a:r>
            <a:r>
              <a:rPr lang="en" sz="1050">
                <a:solidFill>
                  <a:srgbClr val="ECEFF1"/>
                </a:solidFill>
                <a:latin typeface="Roboto Mono"/>
                <a:ea typeface="Roboto Mono"/>
                <a:cs typeface="Roboto Mono"/>
                <a:sym typeface="Roboto Mono"/>
              </a:rPr>
              <a:t> param_name: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9CCC65"/>
                </a:solidFill>
                <a:latin typeface="Roboto Mono"/>
                <a:ea typeface="Roboto Mono"/>
                <a:cs typeface="Roboto Mono"/>
                <a:sym typeface="Roboto Mono"/>
              </a:rPr>
              <a:t> </a:t>
            </a:r>
            <a:r>
              <a:rPr lang="en" sz="1100">
                <a:solidFill>
                  <a:srgbClr val="9CCC65"/>
                </a:solidFill>
                <a:latin typeface="Roboto Mono"/>
                <a:ea typeface="Roboto Mono"/>
                <a:cs typeface="Roboto Mono"/>
                <a:sym typeface="Roboto Mono"/>
              </a:rPr>
              <a:t>'biases_group'</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elif</a:t>
            </a:r>
            <a:r>
              <a:rPr lang="en" sz="1050">
                <a:solidFill>
                  <a:srgbClr val="9CCC65"/>
                </a:solidFill>
                <a:latin typeface="Roboto Mono"/>
                <a:ea typeface="Roboto Mono"/>
                <a:cs typeface="Roboto Mono"/>
                <a:sym typeface="Roboto Mono"/>
              </a:rPr>
              <a:t> 'kernel'</a:t>
            </a:r>
            <a:r>
              <a:rPr lang="en" sz="1050">
                <a:solidFill>
                  <a:srgbClr val="4DD0E1"/>
                </a:solidFill>
                <a:latin typeface="Roboto Mono"/>
                <a:ea typeface="Roboto Mono"/>
                <a:cs typeface="Roboto Mono"/>
                <a:sym typeface="Roboto Mono"/>
              </a:rPr>
              <a:t> in</a:t>
            </a:r>
            <a:r>
              <a:rPr lang="en" sz="1050">
                <a:solidFill>
                  <a:srgbClr val="ECEFF1"/>
                </a:solidFill>
                <a:latin typeface="Roboto Mono"/>
                <a:ea typeface="Roboto Mono"/>
                <a:cs typeface="Roboto Mono"/>
                <a:sym typeface="Roboto Mono"/>
              </a:rPr>
              <a:t> param_name: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9CCC65"/>
                </a:solidFill>
                <a:latin typeface="Roboto Mono"/>
                <a:ea typeface="Roboto Mono"/>
                <a:cs typeface="Roboto Mono"/>
                <a:sym typeface="Roboto Mono"/>
              </a:rPr>
              <a:t> </a:t>
            </a:r>
            <a:r>
              <a:rPr lang="en" sz="1100">
                <a:solidFill>
                  <a:srgbClr val="9CCC65"/>
                </a:solidFill>
                <a:latin typeface="Roboto Mono"/>
                <a:ea typeface="Roboto Mono"/>
                <a:cs typeface="Roboto Mono"/>
                <a:sym typeface="Roboto Mono"/>
              </a:rPr>
              <a:t>'kernels_group'</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9CCC65"/>
                </a:solidFill>
                <a:latin typeface="Roboto Mono"/>
                <a:ea typeface="Roboto Mono"/>
                <a:cs typeface="Roboto Mono"/>
                <a:sym typeface="Roboto Mono"/>
              </a:rPr>
              <a:t> </a:t>
            </a:r>
            <a:r>
              <a:rPr lang="en" sz="1100">
                <a:solidFill>
                  <a:srgbClr val="9CCC65"/>
                </a:solidFill>
                <a:latin typeface="Roboto Mono"/>
                <a:ea typeface="Roboto Mono"/>
                <a:cs typeface="Roboto Mono"/>
                <a:sym typeface="Roboto Mono"/>
              </a:rPr>
              <a:t>'default_group'</a:t>
            </a:r>
            <a:endParaRPr sz="1100">
              <a:solidFill>
                <a:srgbClr val="F06292"/>
              </a:solidFill>
              <a:latin typeface="Roboto Mono"/>
              <a:ea typeface="Roboto Mono"/>
              <a:cs typeface="Roboto Mono"/>
              <a:sym typeface="Roboto Mono"/>
            </a:endParaRPr>
          </a:p>
        </p:txBody>
      </p:sp>
      <p:sp>
        <p:nvSpPr>
          <p:cNvPr id="1485" name="Google Shape;1485;p154"/>
          <p:cNvSpPr txBox="1"/>
          <p:nvPr>
            <p:ph idx="4294967295" type="title"/>
          </p:nvPr>
        </p:nvSpPr>
        <p:spPr>
          <a:xfrm>
            <a:off x="344500" y="264375"/>
            <a:ext cx="8352600" cy="492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2"/>
                </a:solidFill>
              </a:rPr>
              <a:t>Advanced Optax - </a:t>
            </a:r>
            <a:r>
              <a:rPr lang="en" sz="2000">
                <a:solidFill>
                  <a:schemeClr val="lt2"/>
                </a:solidFill>
                <a:latin typeface="Roboto Mono"/>
                <a:ea typeface="Roboto Mono"/>
                <a:cs typeface="Roboto Mono"/>
                <a:sym typeface="Roboto Mono"/>
              </a:rPr>
              <a:t>optax.partition</a:t>
            </a:r>
            <a:r>
              <a:rPr lang="en" sz="2000">
                <a:solidFill>
                  <a:schemeClr val="lt2"/>
                </a:solidFill>
              </a:rPr>
              <a:t> (Part 1 - Label)</a:t>
            </a:r>
            <a:endParaRPr sz="2000">
              <a:solidFill>
                <a:schemeClr val="lt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89" name="Shape 1489"/>
        <p:cNvGrpSpPr/>
        <p:nvPr/>
      </p:nvGrpSpPr>
      <p:grpSpPr>
        <a:xfrm>
          <a:off x="0" y="0"/>
          <a:ext cx="0" cy="0"/>
          <a:chOff x="0" y="0"/>
          <a:chExt cx="0" cy="0"/>
        </a:xfrm>
      </p:grpSpPr>
      <p:sp>
        <p:nvSpPr>
          <p:cNvPr id="1490" name="Google Shape;1490;p155"/>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param_labels_pytree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jax.tree.map_with_path(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label_fn, params_pytree_for_labels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partitioned_opt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optax.partition(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transforms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'kernels_group'</a:t>
            </a: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1e-4</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'biases_group'</a:t>
            </a:r>
            <a:r>
              <a:rPr lang="en" sz="1200">
                <a:solidFill>
                  <a:srgbClr val="ECEFF1"/>
                </a:solidFill>
                <a:latin typeface="Roboto Mono"/>
                <a:ea typeface="Roboto Mono"/>
                <a:cs typeface="Roboto Mono"/>
                <a:sym typeface="Roboto Mono"/>
              </a:rPr>
              <a:t>: optax.sgd(</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'default_group'</a:t>
            </a: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1e-5</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param_labels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param_labels_pytree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optimizer_partitioned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partitioned_opt</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91" name="Google Shape;1491;p155"/>
          <p:cNvSpPr txBox="1"/>
          <p:nvPr>
            <p:ph idx="4294967295" type="title"/>
          </p:nvPr>
        </p:nvSpPr>
        <p:spPr>
          <a:xfrm>
            <a:off x="344500" y="264375"/>
            <a:ext cx="8268000" cy="477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lt2"/>
                </a:solidFill>
              </a:rPr>
              <a:t>Advanced Optax - </a:t>
            </a:r>
            <a:r>
              <a:rPr lang="en" sz="1900">
                <a:solidFill>
                  <a:schemeClr val="lt2"/>
                </a:solidFill>
                <a:latin typeface="Roboto Mono"/>
                <a:ea typeface="Roboto Mono"/>
                <a:cs typeface="Roboto Mono"/>
                <a:sym typeface="Roboto Mono"/>
              </a:rPr>
              <a:t>optax.partition</a:t>
            </a:r>
            <a:r>
              <a:rPr lang="en" sz="1900">
                <a:solidFill>
                  <a:schemeClr val="lt2"/>
                </a:solidFill>
              </a:rPr>
              <a:t> (Part 2 - Partition)</a:t>
            </a:r>
            <a:endParaRPr sz="1900">
              <a:solidFill>
                <a:schemeClr val="lt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5" name="Shape 1495"/>
        <p:cNvGrpSpPr/>
        <p:nvPr/>
      </p:nvGrpSpPr>
      <p:grpSpPr>
        <a:xfrm>
          <a:off x="0" y="0"/>
          <a:ext cx="0" cy="0"/>
          <a:chOff x="0" y="0"/>
          <a:chExt cx="0" cy="0"/>
        </a:xfrm>
      </p:grpSpPr>
      <p:sp>
        <p:nvSpPr>
          <p:cNvPr id="1496" name="Google Shape;1496;p15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Optax/Flax NNX vs. PyTorch - Key API Differences</a:t>
            </a:r>
            <a:endParaRPr/>
          </a:p>
        </p:txBody>
      </p:sp>
      <p:graphicFrame>
        <p:nvGraphicFramePr>
          <p:cNvPr id="1497" name="Google Shape;1497;p156"/>
          <p:cNvGraphicFramePr/>
          <p:nvPr/>
        </p:nvGraphicFramePr>
        <p:xfrm>
          <a:off x="496500" y="1162050"/>
          <a:ext cx="3000000" cy="3000000"/>
        </p:xfrm>
        <a:graphic>
          <a:graphicData uri="http://schemas.openxmlformats.org/drawingml/2006/table">
            <a:tbl>
              <a:tblPr>
                <a:noFill/>
                <a:tableStyleId>{3A86996C-A40F-4670-8616-C8FA6CB53A01}</a:tableStyleId>
              </a:tblPr>
              <a:tblGrid>
                <a:gridCol w="1565325"/>
                <a:gridCol w="2800625"/>
                <a:gridCol w="3604750"/>
              </a:tblGrid>
              <a:tr h="381000">
                <a:tc>
                  <a:txBody>
                    <a:bodyPr/>
                    <a:lstStyle/>
                    <a:p>
                      <a:pPr indent="0" lvl="0" marL="0" rtl="0" algn="l">
                        <a:spcBef>
                          <a:spcPts val="0"/>
                        </a:spcBef>
                        <a:spcAft>
                          <a:spcPts val="0"/>
                        </a:spcAft>
                        <a:buNone/>
                      </a:pPr>
                      <a:r>
                        <a:rPr lang="en">
                          <a:solidFill>
                            <a:schemeClr val="lt2"/>
                          </a:solidFill>
                          <a:latin typeface="Roboto"/>
                          <a:ea typeface="Roboto"/>
                          <a:cs typeface="Roboto"/>
                          <a:sym typeface="Roboto"/>
                        </a:rPr>
                        <a:t>Feature</a:t>
                      </a:r>
                      <a:endParaRPr>
                        <a:solidFill>
                          <a:schemeClr val="lt2"/>
                        </a:solidFill>
                        <a:latin typeface="Roboto"/>
                        <a:ea typeface="Roboto"/>
                        <a:cs typeface="Roboto"/>
                        <a:sym typeface="Roboto"/>
                      </a:endParaRPr>
                    </a:p>
                  </a:txBody>
                  <a:tcPr marT="91425" marB="91425" marR="91425" marL="91425">
                    <a:solidFill>
                      <a:srgbClr val="1155CC"/>
                    </a:solidFill>
                  </a:tcPr>
                </a:tc>
                <a:tc>
                  <a:txBody>
                    <a:bodyPr/>
                    <a:lstStyle/>
                    <a:p>
                      <a:pPr indent="0" lvl="0" marL="0" rtl="0" algn="l">
                        <a:spcBef>
                          <a:spcPts val="0"/>
                        </a:spcBef>
                        <a:spcAft>
                          <a:spcPts val="0"/>
                        </a:spcAft>
                        <a:buNone/>
                      </a:pPr>
                      <a:r>
                        <a:rPr lang="en">
                          <a:solidFill>
                            <a:schemeClr val="lt2"/>
                          </a:solidFill>
                          <a:latin typeface="Roboto"/>
                          <a:ea typeface="Roboto"/>
                          <a:cs typeface="Roboto"/>
                          <a:sym typeface="Roboto"/>
                        </a:rPr>
                        <a:t>PyTorch (torch.optim)</a:t>
                      </a:r>
                      <a:endParaRPr>
                        <a:solidFill>
                          <a:schemeClr val="lt2"/>
                        </a:solidFill>
                        <a:latin typeface="Roboto"/>
                        <a:ea typeface="Roboto"/>
                        <a:cs typeface="Roboto"/>
                        <a:sym typeface="Roboto"/>
                      </a:endParaRPr>
                    </a:p>
                  </a:txBody>
                  <a:tcPr marT="91425" marB="91425" marR="91425" marL="91425">
                    <a:solidFill>
                      <a:srgbClr val="1155CC"/>
                    </a:solidFill>
                  </a:tcPr>
                </a:tc>
                <a:tc>
                  <a:txBody>
                    <a:bodyPr/>
                    <a:lstStyle/>
                    <a:p>
                      <a:pPr indent="0" lvl="0" marL="0" rtl="0" algn="l">
                        <a:spcBef>
                          <a:spcPts val="0"/>
                        </a:spcBef>
                        <a:spcAft>
                          <a:spcPts val="0"/>
                        </a:spcAft>
                        <a:buNone/>
                      </a:pPr>
                      <a:r>
                        <a:rPr lang="en">
                          <a:solidFill>
                            <a:schemeClr val="lt2"/>
                          </a:solidFill>
                          <a:latin typeface="Roboto"/>
                          <a:ea typeface="Roboto"/>
                          <a:cs typeface="Roboto"/>
                          <a:sym typeface="Roboto"/>
                        </a:rPr>
                        <a:t>Optax / Flax</a:t>
                      </a:r>
                      <a:endParaRPr>
                        <a:solidFill>
                          <a:schemeClr val="lt2"/>
                        </a:solidFill>
                        <a:latin typeface="Roboto"/>
                        <a:ea typeface="Roboto"/>
                        <a:cs typeface="Roboto"/>
                        <a:sym typeface="Roboto"/>
                      </a:endParaRPr>
                    </a:p>
                  </a:txBody>
                  <a:tcPr marT="91425" marB="91425" marR="91425" marL="91425">
                    <a:solidFill>
                      <a:srgbClr val="1155CC"/>
                    </a:solidFill>
                  </a:tcPr>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Optimizer Init</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optim.Adam(model.parameters(), ...)</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nnx.Optimizer(model, optax.adam(...), wrt=nnx.Param)</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Param Groups</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List of dicts in optimizer constructor</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optax.partition configured in Optax transform</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LR Scheduling</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scheduler = StepLR(opt, ...) sched.step()</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Ex: optax.warmup_cosine_decay_schedule(...)</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Gradient Calc</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loss.backward() (modifies .grad)</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loss, grads = nnx.value_and_grad(loss_fn)(...)</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Gradient Clearing</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optimizer.zero_grad()</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Implicit (new grads returned each time)</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Parameter Update</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optimizer.step()</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optimizer.update(grads)</a:t>
                      </a:r>
                      <a:endParaRPr sz="1200">
                        <a:solidFill>
                          <a:srgbClr val="1A1C1E"/>
                        </a:solidFill>
                        <a:latin typeface="Roboto"/>
                        <a:ea typeface="Roboto"/>
                        <a:cs typeface="Roboto"/>
                        <a:sym typeface="Roboto"/>
                      </a:endParaRPr>
                    </a:p>
                  </a:txBody>
                  <a:tcPr marT="57150" marB="57150" marR="114300" marL="114300"/>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1" name="Shape 1501"/>
        <p:cNvGrpSpPr/>
        <p:nvPr/>
      </p:nvGrpSpPr>
      <p:grpSpPr>
        <a:xfrm>
          <a:off x="0" y="0"/>
          <a:ext cx="0" cy="0"/>
          <a:chOff x="0" y="0"/>
          <a:chExt cx="0" cy="0"/>
        </a:xfrm>
      </p:grpSpPr>
      <p:sp>
        <p:nvSpPr>
          <p:cNvPr id="1502" name="Google Shape;1502;p157"/>
          <p:cNvSpPr txBox="1"/>
          <p:nvPr>
            <p:ph idx="1" type="body"/>
          </p:nvPr>
        </p:nvSpPr>
        <p:spPr>
          <a:xfrm>
            <a:off x="344500" y="1191375"/>
            <a:ext cx="82362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rgbClr val="1A1C1E"/>
              </a:buClr>
              <a:buSzPts val="1800"/>
              <a:buFont typeface="Google Sans Text"/>
              <a:buChar char="●"/>
            </a:pPr>
            <a:r>
              <a:rPr lang="en" sz="1800">
                <a:solidFill>
                  <a:srgbClr val="1A1C1E"/>
                </a:solidFill>
                <a:highlight>
                  <a:srgbClr val="FFFFFF"/>
                </a:highlight>
                <a:latin typeface="Roboto Mono Medium"/>
                <a:ea typeface="Roboto Mono Medium"/>
                <a:cs typeface="Roboto Mono Medium"/>
                <a:sym typeface="Roboto Mono Medium"/>
              </a:rPr>
              <a:t>jax.sharding.Mesh</a:t>
            </a:r>
            <a:r>
              <a:rPr b="1" lang="en" sz="1800">
                <a:solidFill>
                  <a:srgbClr val="1A1C1E"/>
                </a:solidFill>
                <a:highlight>
                  <a:srgbClr val="FFFFFF"/>
                </a:highlight>
              </a:rPr>
              <a:t>:</a:t>
            </a:r>
            <a:r>
              <a:rPr lang="en" sz="1800">
                <a:solidFill>
                  <a:srgbClr val="1A1C1E"/>
                </a:solidFill>
                <a:highlight>
                  <a:srgbClr val="FFFFFF"/>
                </a:highlight>
              </a:rPr>
              <a:t> Defines a logical grid of your physical devices (e.g., GPUs/TPUs), with named axes (like 'data', 'model').</a:t>
            </a:r>
            <a:endParaRPr sz="1800">
              <a:solidFill>
                <a:srgbClr val="1A1C1E"/>
              </a:solidFill>
              <a:highlight>
                <a:srgbClr val="FFFFFF"/>
              </a:highlight>
            </a:endParaRPr>
          </a:p>
          <a:p>
            <a:pPr indent="-342900" lvl="0" marL="457200" rtl="0" algn="l">
              <a:lnSpc>
                <a:spcPct val="115000"/>
              </a:lnSpc>
              <a:spcBef>
                <a:spcPts val="1000"/>
              </a:spcBef>
              <a:spcAft>
                <a:spcPts val="0"/>
              </a:spcAft>
              <a:buClr>
                <a:srgbClr val="1A1C1E"/>
              </a:buClr>
              <a:buSzPts val="1800"/>
              <a:buFont typeface="Google Sans Text"/>
              <a:buChar char="●"/>
            </a:pPr>
            <a:r>
              <a:rPr b="1" lang="en" sz="1800">
                <a:solidFill>
                  <a:srgbClr val="1A1C1E"/>
                </a:solidFill>
                <a:highlight>
                  <a:srgbClr val="FFFFFF"/>
                </a:highlight>
              </a:rPr>
              <a:t> </a:t>
            </a:r>
            <a:r>
              <a:rPr lang="en" sz="1800">
                <a:solidFill>
                  <a:srgbClr val="1A1C1E"/>
                </a:solidFill>
                <a:highlight>
                  <a:srgbClr val="FFFFFF"/>
                </a:highlight>
                <a:latin typeface="Roboto Mono Medium"/>
                <a:ea typeface="Roboto Mono Medium"/>
                <a:cs typeface="Roboto Mono Medium"/>
                <a:sym typeface="Roboto Mono Medium"/>
              </a:rPr>
              <a:t>jax.sharding.PartitionSpec (P)</a:t>
            </a:r>
            <a:r>
              <a:rPr b="1" lang="en" sz="1800">
                <a:solidFill>
                  <a:srgbClr val="1A1C1E"/>
                </a:solidFill>
                <a:highlight>
                  <a:srgbClr val="FFFFFF"/>
                </a:highlight>
              </a:rPr>
              <a:t>:</a:t>
            </a:r>
            <a:r>
              <a:rPr lang="en" sz="1800">
                <a:solidFill>
                  <a:srgbClr val="1A1C1E"/>
                </a:solidFill>
                <a:highlight>
                  <a:srgbClr val="FFFFFF"/>
                </a:highlight>
              </a:rPr>
              <a:t> A tuple specifying how each dimension of a JAX array (tensor) is sharded (or replicated).</a:t>
            </a:r>
            <a:endParaRPr sz="1800">
              <a:solidFill>
                <a:srgbClr val="1A1C1E"/>
              </a:solidFill>
              <a:highlight>
                <a:srgbClr val="FFFFFF"/>
              </a:highlight>
            </a:endParaRPr>
          </a:p>
          <a:p>
            <a:pPr indent="-342900" lvl="0" marL="457200" rtl="0" algn="l">
              <a:lnSpc>
                <a:spcPct val="115000"/>
              </a:lnSpc>
              <a:spcBef>
                <a:spcPts val="1000"/>
              </a:spcBef>
              <a:spcAft>
                <a:spcPts val="0"/>
              </a:spcAft>
              <a:buClr>
                <a:srgbClr val="1A1C1E"/>
              </a:buClr>
              <a:buSzPts val="1800"/>
              <a:buFont typeface="Google Sans Text"/>
              <a:buChar char="●"/>
            </a:pPr>
            <a:r>
              <a:rPr lang="en" sz="1800">
                <a:solidFill>
                  <a:srgbClr val="1A1C1E"/>
                </a:solidFill>
                <a:highlight>
                  <a:srgbClr val="FFFFFF"/>
                </a:highlight>
                <a:latin typeface="Roboto Mono Medium"/>
                <a:ea typeface="Roboto Mono Medium"/>
                <a:cs typeface="Roboto Mono Medium"/>
                <a:sym typeface="Roboto Mono Medium"/>
              </a:rPr>
              <a:t>jax.sharding.NamedSharding</a:t>
            </a:r>
            <a:r>
              <a:rPr b="1" lang="en" sz="1800">
                <a:solidFill>
                  <a:srgbClr val="1A1C1E"/>
                </a:solidFill>
                <a:highlight>
                  <a:srgbClr val="FFFFFF"/>
                </a:highlight>
              </a:rPr>
              <a:t>:</a:t>
            </a:r>
            <a:r>
              <a:rPr lang="en" sz="1800">
                <a:solidFill>
                  <a:srgbClr val="1A1C1E"/>
                </a:solidFill>
                <a:highlight>
                  <a:srgbClr val="FFFFFF"/>
                </a:highlight>
              </a:rPr>
              <a:t> A pairing of a Mesh and a </a:t>
            </a:r>
            <a:r>
              <a:rPr lang="en" sz="1800">
                <a:solidFill>
                  <a:srgbClr val="1A1C1E"/>
                </a:solidFill>
                <a:highlight>
                  <a:srgbClr val="FFFFFF"/>
                </a:highlight>
                <a:latin typeface="Roboto Mono"/>
                <a:ea typeface="Roboto Mono"/>
                <a:cs typeface="Roboto Mono"/>
                <a:sym typeface="Roboto Mono"/>
              </a:rPr>
              <a:t>PartitionSpec</a:t>
            </a:r>
            <a:r>
              <a:rPr lang="en" sz="1800">
                <a:solidFill>
                  <a:srgbClr val="1A1C1E"/>
                </a:solidFill>
                <a:highlight>
                  <a:srgbClr val="FFFFFF"/>
                </a:highlight>
              </a:rPr>
              <a:t>, fully describing how an array should be distributed.</a:t>
            </a:r>
            <a:endParaRPr sz="1800">
              <a:solidFill>
                <a:srgbClr val="1A1C1E"/>
              </a:solidFill>
              <a:highlight>
                <a:srgbClr val="FFFFFF"/>
              </a:highlight>
            </a:endParaRPr>
          </a:p>
          <a:p>
            <a:pPr indent="-342900" lvl="0" marL="457200" rtl="0" algn="l">
              <a:lnSpc>
                <a:spcPct val="115000"/>
              </a:lnSpc>
              <a:spcBef>
                <a:spcPts val="1000"/>
              </a:spcBef>
              <a:spcAft>
                <a:spcPts val="1000"/>
              </a:spcAft>
              <a:buClr>
                <a:srgbClr val="1A1C1E"/>
              </a:buClr>
              <a:buSzPts val="1800"/>
              <a:buFont typeface="Google Sans Text"/>
              <a:buChar char="●"/>
            </a:pPr>
            <a:r>
              <a:rPr lang="en" sz="1800">
                <a:solidFill>
                  <a:srgbClr val="1A1C1E"/>
                </a:solidFill>
                <a:highlight>
                  <a:srgbClr val="FFFFFF"/>
                </a:highlight>
                <a:latin typeface="Roboto Medium"/>
                <a:ea typeface="Roboto Medium"/>
                <a:cs typeface="Roboto Medium"/>
                <a:sym typeface="Roboto Medium"/>
              </a:rPr>
              <a:t>PyTorch Parallel</a:t>
            </a:r>
            <a:r>
              <a:rPr b="1" lang="en" sz="1800">
                <a:solidFill>
                  <a:srgbClr val="1A1C1E"/>
                </a:solidFill>
                <a:highlight>
                  <a:srgbClr val="FFFFFF"/>
                </a:highlight>
              </a:rPr>
              <a:t>:</a:t>
            </a:r>
            <a:r>
              <a:rPr lang="en" sz="1800">
                <a:solidFill>
                  <a:srgbClr val="1A1C1E"/>
                </a:solidFill>
                <a:highlight>
                  <a:srgbClr val="FFFFFF"/>
                </a:highlight>
              </a:rPr>
              <a:t> </a:t>
            </a:r>
            <a:r>
              <a:rPr lang="en" sz="1800">
                <a:solidFill>
                  <a:srgbClr val="1A1C1E"/>
                </a:solidFill>
                <a:highlight>
                  <a:srgbClr val="FFFFFF"/>
                </a:highlight>
              </a:rPr>
              <a:t>JAX uses a unified sharding system instead of model wrappers like DDP and FSDP in Pytorch.</a:t>
            </a:r>
            <a:endParaRPr sz="1800"/>
          </a:p>
        </p:txBody>
      </p:sp>
      <p:sp>
        <p:nvSpPr>
          <p:cNvPr id="1503" name="Google Shape;1503;p157"/>
          <p:cNvSpPr txBox="1"/>
          <p:nvPr>
            <p:ph type="title"/>
          </p:nvPr>
        </p:nvSpPr>
        <p:spPr>
          <a:xfrm>
            <a:off x="344501" y="264375"/>
            <a:ext cx="7797000" cy="503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300"/>
              <a:t>Distributed Training - JAX Sharding Fundamentals Review</a:t>
            </a:r>
            <a:endParaRPr sz="23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507" name="Shape 1507"/>
        <p:cNvGrpSpPr/>
        <p:nvPr/>
      </p:nvGrpSpPr>
      <p:grpSpPr>
        <a:xfrm>
          <a:off x="0" y="0"/>
          <a:ext cx="0" cy="0"/>
          <a:chOff x="0" y="0"/>
          <a:chExt cx="0" cy="0"/>
        </a:xfrm>
      </p:grpSpPr>
      <p:sp>
        <p:nvSpPr>
          <p:cNvPr id="1508" name="Google Shape;1508;p158"/>
          <p:cNvSpPr txBox="1"/>
          <p:nvPr/>
        </p:nvSpPr>
        <p:spPr>
          <a:xfrm>
            <a:off x="375525" y="856925"/>
            <a:ext cx="8352600" cy="4179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Define sharding helper 'NS':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def</a:t>
            </a:r>
            <a:r>
              <a:rPr lang="en" sz="1050">
                <a:solidFill>
                  <a:srgbClr val="CE93D8"/>
                </a:solidFill>
                <a:latin typeface="Roboto Mono"/>
                <a:ea typeface="Roboto Mono"/>
                <a:cs typeface="Roboto Mono"/>
                <a:sym typeface="Roboto Mono"/>
              </a:rPr>
              <a:t> NS</a:t>
            </a:r>
            <a:r>
              <a:rPr lang="en" sz="1050">
                <a:solidFill>
                  <a:srgbClr val="ECEFF1"/>
                </a:solidFill>
                <a:latin typeface="Roboto Mono"/>
                <a:ea typeface="Roboto Mono"/>
                <a:cs typeface="Roboto Mono"/>
                <a:sym typeface="Roboto Mono"/>
              </a:rPr>
              <a:t>(</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names: str </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 None</a:t>
            </a:r>
            <a:r>
              <a:rPr lang="en" sz="1050">
                <a:solidFill>
                  <a:srgbClr val="ECEFF1"/>
                </a:solidFill>
                <a:latin typeface="Roboto Mono"/>
                <a:ea typeface="Roboto Mono"/>
                <a:cs typeface="Roboto Mono"/>
                <a:sym typeface="Roboto Mono"/>
              </a:rPr>
              <a:t>) -&gt; NamedSharding:</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ECEFF1"/>
                </a:solidFill>
                <a:latin typeface="Roboto Mono"/>
                <a:ea typeface="Roboto Mono"/>
                <a:cs typeface="Roboto Mono"/>
                <a:sym typeface="Roboto Mono"/>
              </a:rPr>
              <a:t> NamedSharding(mesh, P(</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names))</a:t>
            </a:r>
            <a:endParaRPr sz="105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SimpleMLP</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(Partial definition)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din: int, dmid: int, dout: int,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nnx.Linear(din, dmid,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9CCC65"/>
                </a:solidFill>
                <a:latin typeface="Roboto Mono"/>
                <a:ea typeface="Roboto Mono"/>
                <a:cs typeface="Roboto Mono"/>
                <a:sym typeface="Roboto Mono"/>
              </a:rPr>
              <a:t> 'model'</a:t>
            </a:r>
            <a:r>
              <a:rPr lang="en" sz="1200">
                <a:solidFill>
                  <a:srgbClr val="4DD0E1"/>
                </a:solidFill>
                <a:latin typeface="Roboto Mono"/>
                <a:ea typeface="Roboto Mono"/>
                <a:cs typeface="Roboto Mono"/>
                <a:sym typeface="Roboto Mono"/>
              </a:rPr>
              <a:t> in</a:t>
            </a:r>
            <a:r>
              <a:rPr lang="en" sz="1200">
                <a:solidFill>
                  <a:srgbClr val="ECEFF1"/>
                </a:solidFill>
                <a:latin typeface="Roboto Mono"/>
                <a:ea typeface="Roboto Mono"/>
                <a:cs typeface="Roboto Mono"/>
                <a:sym typeface="Roboto Mono"/>
              </a:rPr>
              <a:t> mesh.axis_names: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Shard 2nd dim of kernel along 'model' axis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.dense1.kernel.sharding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.dense1.bias.sharding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Shard bias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else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Fallback: replicate if 'model' axis not present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.dense1.kernel.sharding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.dense1.bias.sharding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endParaRPr sz="1200">
              <a:solidFill>
                <a:srgbClr val="F06292"/>
              </a:solidFill>
              <a:latin typeface="Roboto Mono"/>
              <a:ea typeface="Roboto Mono"/>
              <a:cs typeface="Roboto Mono"/>
              <a:sym typeface="Roboto Mono"/>
            </a:endParaRPr>
          </a:p>
        </p:txBody>
      </p:sp>
      <p:sp>
        <p:nvSpPr>
          <p:cNvPr id="1509" name="Google Shape;1509;p158"/>
          <p:cNvSpPr txBox="1"/>
          <p:nvPr>
            <p:ph idx="4294967295" type="title"/>
          </p:nvPr>
        </p:nvSpPr>
        <p:spPr>
          <a:xfrm>
            <a:off x="344500" y="264375"/>
            <a:ext cx="8278500" cy="538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300">
                <a:solidFill>
                  <a:schemeClr val="lt2"/>
                </a:solidFill>
              </a:rPr>
              <a:t>Review Distributed Training - Sharding NNX Model Parameters</a:t>
            </a:r>
            <a:endParaRPr sz="2300">
              <a:solidFill>
                <a:schemeClr val="lt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3" name="Shape 1513"/>
        <p:cNvGrpSpPr/>
        <p:nvPr/>
      </p:nvGrpSpPr>
      <p:grpSpPr>
        <a:xfrm>
          <a:off x="0" y="0"/>
          <a:ext cx="0" cy="0"/>
          <a:chOff x="0" y="0"/>
          <a:chExt cx="0" cy="0"/>
        </a:xfrm>
      </p:grpSpPr>
      <p:sp>
        <p:nvSpPr>
          <p:cNvPr id="1514" name="Google Shape;1514;p159"/>
          <p:cNvSpPr txBox="1"/>
          <p:nvPr>
            <p:ph idx="1" type="body"/>
          </p:nvPr>
        </p:nvSpPr>
        <p:spPr>
          <a:xfrm>
            <a:off x="344500" y="1877175"/>
            <a:ext cx="8214900" cy="2792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The optimizer's internal state (e.g., Adam's momentum </a:t>
            </a:r>
            <a:r>
              <a:rPr lang="en" sz="1800">
                <a:latin typeface="Roboto Mono"/>
                <a:ea typeface="Roboto Mono"/>
                <a:cs typeface="Roboto Mono"/>
                <a:sym typeface="Roboto Mono"/>
              </a:rPr>
              <a:t>m</a:t>
            </a:r>
            <a:r>
              <a:rPr lang="en" sz="1800"/>
              <a:t> and variance </a:t>
            </a:r>
            <a:r>
              <a:rPr lang="en" sz="1800">
                <a:latin typeface="Roboto Mono"/>
                <a:ea typeface="Roboto Mono"/>
                <a:cs typeface="Roboto Mono"/>
                <a:sym typeface="Roboto Mono"/>
              </a:rPr>
              <a:t>v</a:t>
            </a:r>
            <a:r>
              <a:rPr lang="en" sz="1800"/>
              <a:t> vectors) should be sharded identically to the model parameters they correspond to.</a:t>
            </a:r>
            <a:endParaRPr sz="1800"/>
          </a:p>
          <a:p>
            <a:pPr indent="-342900" lvl="0" marL="457200" rtl="0" algn="l">
              <a:lnSpc>
                <a:spcPct val="150000"/>
              </a:lnSpc>
              <a:spcBef>
                <a:spcPts val="1000"/>
              </a:spcBef>
              <a:spcAft>
                <a:spcPts val="1000"/>
              </a:spcAft>
              <a:buSzPts val="1800"/>
              <a:buChar char="●"/>
            </a:pPr>
            <a:r>
              <a:rPr b="1" lang="en" sz="1800"/>
              <a:t>Process</a:t>
            </a:r>
            <a:r>
              <a:rPr lang="en" sz="1800"/>
              <a:t>: Exactly like model sharding, with one difference.  Instead of:</a:t>
            </a:r>
            <a:br>
              <a:rPr lang="en" sz="1800"/>
            </a:br>
            <a:r>
              <a:rPr lang="en" sz="1800"/>
              <a:t>	</a:t>
            </a:r>
            <a:r>
              <a:rPr lang="en" sz="1800">
                <a:latin typeface="Roboto Mono Medium"/>
                <a:ea typeface="Roboto Mono Medium"/>
                <a:cs typeface="Roboto Mono Medium"/>
                <a:sym typeface="Roboto Mono Medium"/>
              </a:rPr>
              <a:t>nnx.state(model)</a:t>
            </a:r>
            <a:br>
              <a:rPr lang="en" sz="1800"/>
            </a:br>
            <a:r>
              <a:rPr lang="en" sz="1800"/>
              <a:t>You use:</a:t>
            </a:r>
            <a:br>
              <a:rPr lang="en" sz="1800"/>
            </a:br>
            <a:r>
              <a:rPr lang="en" sz="1800"/>
              <a:t>	</a:t>
            </a:r>
            <a:r>
              <a:rPr lang="en" sz="1800">
                <a:latin typeface="Roboto Mono Medium"/>
                <a:ea typeface="Roboto Mono Medium"/>
                <a:cs typeface="Roboto Mono Medium"/>
                <a:sym typeface="Roboto Mono Medium"/>
              </a:rPr>
              <a:t>nnx.state(optimizer, </a:t>
            </a:r>
            <a:r>
              <a:rPr lang="en" sz="1800">
                <a:highlight>
                  <a:srgbClr val="FFFF00"/>
                </a:highlight>
                <a:latin typeface="Roboto Mono Medium"/>
                <a:ea typeface="Roboto Mono Medium"/>
                <a:cs typeface="Roboto Mono Medium"/>
                <a:sym typeface="Roboto Mono Medium"/>
              </a:rPr>
              <a:t>nnx.optimizer.OptState</a:t>
            </a:r>
            <a:r>
              <a:rPr lang="en" sz="1800">
                <a:latin typeface="Roboto Mono Medium"/>
                <a:ea typeface="Roboto Mono Medium"/>
                <a:cs typeface="Roboto Mono Medium"/>
                <a:sym typeface="Roboto Mono Medium"/>
              </a:rPr>
              <a:t>)</a:t>
            </a:r>
            <a:endParaRPr sz="1800">
              <a:latin typeface="Roboto Mono Medium"/>
              <a:ea typeface="Roboto Mono Medium"/>
              <a:cs typeface="Roboto Mono Medium"/>
              <a:sym typeface="Roboto Mono Medium"/>
            </a:endParaRPr>
          </a:p>
        </p:txBody>
      </p:sp>
      <p:sp>
        <p:nvSpPr>
          <p:cNvPr id="1515" name="Google Shape;1515;p15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Training - Sharding </a:t>
            </a:r>
            <a:r>
              <a:rPr lang="en">
                <a:latin typeface="Roboto Mono"/>
                <a:ea typeface="Roboto Mono"/>
                <a:cs typeface="Roboto Mono"/>
                <a:sym typeface="Roboto Mono"/>
              </a:rPr>
              <a:t>nnx.Optimizer</a:t>
            </a:r>
            <a:endParaRPr>
              <a:latin typeface="Roboto Mono"/>
              <a:ea typeface="Roboto Mono"/>
              <a:cs typeface="Roboto Mono"/>
              <a:sym typeface="Roboto Mon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519" name="Shape 1519"/>
        <p:cNvGrpSpPr/>
        <p:nvPr/>
      </p:nvGrpSpPr>
      <p:grpSpPr>
        <a:xfrm>
          <a:off x="0" y="0"/>
          <a:ext cx="0" cy="0"/>
          <a:chOff x="0" y="0"/>
          <a:chExt cx="0" cy="0"/>
        </a:xfrm>
      </p:grpSpPr>
      <p:sp>
        <p:nvSpPr>
          <p:cNvPr id="1520" name="Google Shape;1520;p160"/>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create_model_and_optimizer</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SimpleLinear()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optax.adamw(</a:t>
            </a:r>
            <a:r>
              <a:rPr lang="en" sz="1200">
                <a:solidFill>
                  <a:srgbClr val="FBC02D"/>
                </a:solidFill>
                <a:latin typeface="Roboto Mono"/>
                <a:ea typeface="Roboto Mono"/>
                <a:cs typeface="Roboto Mono"/>
                <a:sym typeface="Roboto Mono"/>
              </a:rPr>
              <a:t>1e-3</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shard model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model_shardings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nnx.spmd.get_partition_spec(model_state,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model_state, model_shardings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nnx.update(model, model_sharded_state)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Continued on next slide …</a:t>
            </a:r>
            <a:endParaRPr sz="1200">
              <a:solidFill>
                <a:srgbClr val="F06292"/>
              </a:solidFill>
              <a:latin typeface="Roboto Mono"/>
              <a:ea typeface="Roboto Mono"/>
              <a:cs typeface="Roboto Mono"/>
              <a:sym typeface="Roboto Mono"/>
            </a:endParaRPr>
          </a:p>
        </p:txBody>
      </p:sp>
      <p:sp>
        <p:nvSpPr>
          <p:cNvPr id="1521" name="Google Shape;1521;p160"/>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Distributed Training - Sharding (Part 1)</a:t>
            </a:r>
            <a:endParaRPr>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134"/>
          <p:cNvSpPr txBox="1"/>
          <p:nvPr>
            <p:ph idx="1" type="body"/>
          </p:nvPr>
        </p:nvSpPr>
        <p:spPr>
          <a:xfrm>
            <a:off x="344500" y="1038975"/>
            <a:ext cx="83421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Composability</a:t>
            </a:r>
            <a:r>
              <a:rPr lang="en" sz="1800"/>
              <a:t>: Optax provides small, well-tested building blocks (gradient transformations) that can be chained together.</a:t>
            </a:r>
            <a:endParaRPr sz="1800"/>
          </a:p>
          <a:p>
            <a:pPr indent="-342900" lvl="0" marL="457200" rtl="0" algn="l">
              <a:lnSpc>
                <a:spcPct val="115000"/>
              </a:lnSpc>
              <a:spcBef>
                <a:spcPts val="1000"/>
              </a:spcBef>
              <a:spcAft>
                <a:spcPts val="0"/>
              </a:spcAft>
              <a:buSzPts val="1800"/>
              <a:buChar char="●"/>
            </a:pPr>
            <a:r>
              <a:rPr b="1" lang="en" sz="1800"/>
              <a:t>Flexibility</a:t>
            </a:r>
            <a:r>
              <a:rPr lang="en" sz="1800"/>
              <a:t>: Easily construct custom optimizers or complex gradient processing pipelines by combining these blocks.</a:t>
            </a:r>
            <a:endParaRPr sz="1800"/>
          </a:p>
          <a:p>
            <a:pPr indent="-342900" lvl="0" marL="457200" rtl="0" algn="l">
              <a:lnSpc>
                <a:spcPct val="115000"/>
              </a:lnSpc>
              <a:spcBef>
                <a:spcPts val="1000"/>
              </a:spcBef>
              <a:spcAft>
                <a:spcPts val="0"/>
              </a:spcAft>
              <a:buSzPts val="1800"/>
              <a:buChar char="●"/>
            </a:pPr>
            <a:r>
              <a:rPr b="1" lang="en" sz="1800"/>
              <a:t>Readability &amp; Extensibility</a:t>
            </a:r>
            <a:r>
              <a:rPr lang="en" sz="1800"/>
              <a:t>: Code often mirrors mathematical equations, and new ideas can be readily integrated.</a:t>
            </a:r>
            <a:endParaRPr sz="1800"/>
          </a:p>
          <a:p>
            <a:pPr indent="-342900" lvl="0" marL="457200" rtl="0" algn="l">
              <a:lnSpc>
                <a:spcPct val="115000"/>
              </a:lnSpc>
              <a:spcBef>
                <a:spcPts val="1000"/>
              </a:spcBef>
              <a:spcAft>
                <a:spcPts val="1000"/>
              </a:spcAft>
              <a:buSzPts val="1800"/>
              <a:buChar char="●"/>
            </a:pPr>
            <a:r>
              <a:rPr b="1" lang="en" sz="1800"/>
              <a:t>PyTorch Parallel</a:t>
            </a:r>
            <a:r>
              <a:rPr lang="en" sz="1800"/>
              <a:t>: Think of Optax transformations as more granular components than PyTorch's often monolithic optimizers. Optax encourages a "mix-and-match" approach to building optimizer behavior, offering more fine-grained control.</a:t>
            </a:r>
            <a:endParaRPr sz="1800"/>
          </a:p>
        </p:txBody>
      </p:sp>
      <p:sp>
        <p:nvSpPr>
          <p:cNvPr id="1364" name="Google Shape;1364;p13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Optax Core Philosophy: Composability</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525" name="Shape 1525"/>
        <p:cNvGrpSpPr/>
        <p:nvPr/>
      </p:nvGrpSpPr>
      <p:grpSpPr>
        <a:xfrm>
          <a:off x="0" y="0"/>
          <a:ext cx="0" cy="0"/>
          <a:chOff x="0" y="0"/>
          <a:chExt cx="0" cy="0"/>
        </a:xfrm>
      </p:grpSpPr>
      <p:sp>
        <p:nvSpPr>
          <p:cNvPr id="1526" name="Google Shape;1526;p161"/>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 Continued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shard optimizer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a:t>
            </a:r>
            <a:r>
              <a:rPr lang="en" sz="1200">
                <a:solidFill>
                  <a:srgbClr val="ECEFF1"/>
                </a:solidFill>
                <a:latin typeface="Roboto Mono"/>
                <a:ea typeface="Roboto Mono"/>
                <a:cs typeface="Roboto Mono"/>
                <a:sym typeface="Roboto Mono"/>
              </a:rPr>
              <a:t>_state</a:t>
            </a:r>
            <a:r>
              <a:rPr lang="en" sz="1200">
                <a:solidFill>
                  <a:srgbClr val="ECEFF1"/>
                </a:solidFill>
                <a:latin typeface="Roboto Mono"/>
                <a:ea typeface="Roboto Mono"/>
                <a:cs typeface="Roboto Mono"/>
                <a:sym typeface="Roboto Mono"/>
              </a:rPr>
              <a: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nnx.state(optimizer, nnx.optimizer.OptState) </a:t>
            </a:r>
            <a:r>
              <a:rPr lang="en" sz="1200">
                <a:solidFill>
                  <a:srgbClr val="F06292"/>
                </a:solidFill>
                <a:latin typeface="Roboto Mono"/>
                <a:ea typeface="Roboto Mono"/>
                <a:cs typeface="Roboto Mono"/>
                <a:sym typeface="Roboto Mono"/>
              </a:rPr>
              <a:t># select only the optimizer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optimizer_shardings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nnx.spmd.get_partition_spec(optimizer_state,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optimizer_state, optimizer_shardings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nnx.update(optimizer, optimizer_sharded_state)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model,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with</a:t>
            </a:r>
            <a:r>
              <a:rPr lang="en" sz="1200">
                <a:solidFill>
                  <a:srgbClr val="ECEFF1"/>
                </a:solidFill>
                <a:latin typeface="Roboto Mono"/>
                <a:ea typeface="Roboto Mono"/>
                <a:cs typeface="Roboto Mono"/>
                <a:sym typeface="Roboto Mono"/>
              </a:rPr>
              <a:t> mesh: </a:t>
            </a:r>
            <a:r>
              <a:rPr lang="en" sz="1200">
                <a:solidFill>
                  <a:srgbClr val="F06292"/>
                </a:solidFill>
                <a:latin typeface="Roboto Mono"/>
                <a:ea typeface="Roboto Mono"/>
                <a:cs typeface="Roboto Mono"/>
                <a:sym typeface="Roboto Mono"/>
              </a:rPr>
              <a:t># Run inside a Mesh context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create_model_and_optimizer()</a:t>
            </a:r>
            <a:endParaRPr sz="1200">
              <a:solidFill>
                <a:srgbClr val="ECEFF1"/>
              </a:solidFill>
              <a:latin typeface="Roboto Mono"/>
              <a:ea typeface="Roboto Mono"/>
              <a:cs typeface="Roboto Mono"/>
              <a:sym typeface="Roboto Mono"/>
            </a:endParaRPr>
          </a:p>
        </p:txBody>
      </p:sp>
      <p:sp>
        <p:nvSpPr>
          <p:cNvPr id="1527" name="Google Shape;1527;p16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Distributed Training - Sharding (Part 2)</a:t>
            </a:r>
            <a:endParaRPr>
              <a:solidFill>
                <a:schemeClr val="lt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1" name="Shape 1531"/>
        <p:cNvGrpSpPr/>
        <p:nvPr/>
      </p:nvGrpSpPr>
      <p:grpSpPr>
        <a:xfrm>
          <a:off x="0" y="0"/>
          <a:ext cx="0" cy="0"/>
          <a:chOff x="0" y="0"/>
          <a:chExt cx="0" cy="0"/>
        </a:xfrm>
      </p:grpSpPr>
      <p:sp>
        <p:nvSpPr>
          <p:cNvPr id="1532" name="Google Shape;1532;p162"/>
          <p:cNvSpPr txBox="1"/>
          <p:nvPr>
            <p:ph idx="1" type="body"/>
          </p:nvPr>
        </p:nvSpPr>
        <p:spPr>
          <a:xfrm>
            <a:off x="344500" y="810375"/>
            <a:ext cx="8209500" cy="4096800"/>
          </a:xfrm>
          <a:prstGeom prst="rect">
            <a:avLst/>
          </a:prstGeom>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Char char="●"/>
            </a:pPr>
            <a:r>
              <a:rPr b="1" lang="en" sz="1700"/>
              <a:t>Optax + Flax NNX</a:t>
            </a:r>
            <a:r>
              <a:rPr lang="en" sz="1700"/>
              <a:t>: A highly flexible and powerful optimization framework within JAX, offering a PyTorch-like feel for model definition with NNX.</a:t>
            </a:r>
            <a:endParaRPr sz="1700"/>
          </a:p>
          <a:p>
            <a:pPr indent="-336550" lvl="0" marL="457200" rtl="0" algn="l">
              <a:lnSpc>
                <a:spcPct val="115000"/>
              </a:lnSpc>
              <a:spcBef>
                <a:spcPts val="1000"/>
              </a:spcBef>
              <a:spcAft>
                <a:spcPts val="0"/>
              </a:spcAft>
              <a:buSzPts val="1700"/>
              <a:buChar char="●"/>
            </a:pPr>
            <a:r>
              <a:rPr b="1" lang="en" sz="1700"/>
              <a:t>Recommendations for PyTorch Users:</a:t>
            </a:r>
            <a:endParaRPr b="1" sz="1700"/>
          </a:p>
          <a:p>
            <a:pPr indent="-336550" lvl="1" marL="914400" rtl="0" algn="l">
              <a:lnSpc>
                <a:spcPct val="115000"/>
              </a:lnSpc>
              <a:spcBef>
                <a:spcPts val="1000"/>
              </a:spcBef>
              <a:spcAft>
                <a:spcPts val="0"/>
              </a:spcAft>
              <a:buSzPts val="1700"/>
              <a:buChar char="○"/>
            </a:pPr>
            <a:r>
              <a:rPr lang="en" sz="1700"/>
              <a:t>Define Optax transformations (opt) separately for clarity, especially for complex chains or schedules.</a:t>
            </a:r>
            <a:endParaRPr sz="1700"/>
          </a:p>
          <a:p>
            <a:pPr indent="-336550" lvl="1" marL="914400" rtl="0" algn="l">
              <a:lnSpc>
                <a:spcPct val="115000"/>
              </a:lnSpc>
              <a:spcBef>
                <a:spcPts val="1000"/>
              </a:spcBef>
              <a:spcAft>
                <a:spcPts val="0"/>
              </a:spcAft>
              <a:buSzPts val="1700"/>
              <a:buChar char="○"/>
            </a:pPr>
            <a:r>
              <a:rPr lang="en" sz="1700"/>
              <a:t>Always use </a:t>
            </a:r>
            <a:r>
              <a:rPr lang="en" sz="1700">
                <a:latin typeface="Roboto Mono"/>
                <a:ea typeface="Roboto Mono"/>
                <a:cs typeface="Roboto Mono"/>
                <a:sym typeface="Roboto Mono"/>
              </a:rPr>
              <a:t>@nnx.jit</a:t>
            </a:r>
            <a:r>
              <a:rPr lang="en" sz="1700"/>
              <a:t> for training step functions for performance and correct state handling.</a:t>
            </a:r>
            <a:endParaRPr sz="1700"/>
          </a:p>
          <a:p>
            <a:pPr indent="-336550" lvl="1" marL="914400" rtl="0" algn="l">
              <a:lnSpc>
                <a:spcPct val="115000"/>
              </a:lnSpc>
              <a:spcBef>
                <a:spcPts val="1000"/>
              </a:spcBef>
              <a:spcAft>
                <a:spcPts val="0"/>
              </a:spcAft>
              <a:buSzPts val="1700"/>
              <a:buChar char="○"/>
            </a:pPr>
            <a:r>
              <a:rPr lang="en" sz="1700"/>
              <a:t>For per-parameter optimization rules, </a:t>
            </a:r>
            <a:r>
              <a:rPr lang="en" sz="1700">
                <a:latin typeface="Roboto Mono"/>
                <a:ea typeface="Roboto Mono"/>
                <a:cs typeface="Roboto Mono"/>
                <a:sym typeface="Roboto Mono"/>
              </a:rPr>
              <a:t>optax.partition</a:t>
            </a:r>
            <a:r>
              <a:rPr lang="en" sz="1700"/>
              <a:t> is generally preferred. Master creating the </a:t>
            </a:r>
            <a:r>
              <a:rPr lang="en" sz="1700">
                <a:latin typeface="Roboto Mono"/>
                <a:ea typeface="Roboto Mono"/>
                <a:cs typeface="Roboto Mono"/>
                <a:sym typeface="Roboto Mono"/>
              </a:rPr>
              <a:t>param_labels</a:t>
            </a:r>
            <a:r>
              <a:rPr lang="en" sz="1700"/>
              <a:t> PyTree.</a:t>
            </a:r>
            <a:endParaRPr sz="1700"/>
          </a:p>
          <a:p>
            <a:pPr indent="-336550" lvl="1" marL="914400" rtl="0" algn="l">
              <a:lnSpc>
                <a:spcPct val="115000"/>
              </a:lnSpc>
              <a:spcBef>
                <a:spcPts val="1000"/>
              </a:spcBef>
              <a:spcAft>
                <a:spcPts val="1000"/>
              </a:spcAft>
              <a:buSzPts val="1700"/>
              <a:buChar char="○"/>
            </a:pPr>
            <a:r>
              <a:rPr lang="en" sz="1700"/>
              <a:t>Distributed training in JAX involves explicit sharding. While requiring careful setup, it provides fine-grained control.</a:t>
            </a:r>
            <a:endParaRPr sz="1700"/>
          </a:p>
        </p:txBody>
      </p:sp>
      <p:sp>
        <p:nvSpPr>
          <p:cNvPr id="1533" name="Google Shape;1533;p16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 &amp; Best Practices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163"/>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539" name="Google Shape;1539;p16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540" name="Google Shape;1540;p163"/>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4" name="Shape 1544"/>
        <p:cNvGrpSpPr/>
        <p:nvPr/>
      </p:nvGrpSpPr>
      <p:grpSpPr>
        <a:xfrm>
          <a:off x="0" y="0"/>
          <a:ext cx="0" cy="0"/>
          <a:chOff x="0" y="0"/>
          <a:chExt cx="0" cy="0"/>
        </a:xfrm>
      </p:grpSpPr>
      <p:sp>
        <p:nvSpPr>
          <p:cNvPr id="1545" name="Google Shape;1545;p164"/>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546" name="Google Shape;1546;p16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8" name="Shape 1368"/>
        <p:cNvGrpSpPr/>
        <p:nvPr/>
      </p:nvGrpSpPr>
      <p:grpSpPr>
        <a:xfrm>
          <a:off x="0" y="0"/>
          <a:ext cx="0" cy="0"/>
          <a:chOff x="0" y="0"/>
          <a:chExt cx="0" cy="0"/>
        </a:xfrm>
      </p:grpSpPr>
      <p:sp>
        <p:nvSpPr>
          <p:cNvPr id="1369" name="Google Shape;1369;p135"/>
          <p:cNvSpPr txBox="1"/>
          <p:nvPr>
            <p:ph idx="1" type="body"/>
          </p:nvPr>
        </p:nvSpPr>
        <p:spPr>
          <a:xfrm>
            <a:off x="344500" y="1038975"/>
            <a:ext cx="83316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Models</a:t>
            </a:r>
            <a:r>
              <a:rPr lang="en" sz="1800"/>
              <a:t>: Defined by subclassing </a:t>
            </a:r>
            <a:r>
              <a:rPr lang="en" sz="1800">
                <a:latin typeface="Roboto Mono Medium"/>
                <a:ea typeface="Roboto Mono Medium"/>
                <a:cs typeface="Roboto Mono Medium"/>
                <a:sym typeface="Roboto Mono Medium"/>
              </a:rPr>
              <a:t>flax.nnx.Module</a:t>
            </a:r>
            <a:r>
              <a:rPr lang="en" sz="1800"/>
              <a:t>.</a:t>
            </a:r>
            <a:endParaRPr sz="1800"/>
          </a:p>
          <a:p>
            <a:pPr indent="-342900" lvl="0" marL="457200" rtl="0" algn="l">
              <a:lnSpc>
                <a:spcPct val="115000"/>
              </a:lnSpc>
              <a:spcBef>
                <a:spcPts val="1000"/>
              </a:spcBef>
              <a:spcAft>
                <a:spcPts val="0"/>
              </a:spcAft>
              <a:buSzPts val="1800"/>
              <a:buChar char="●"/>
            </a:pPr>
            <a:r>
              <a:rPr b="1" lang="en" sz="1800"/>
              <a:t>Parameters</a:t>
            </a:r>
            <a:r>
              <a:rPr lang="en" sz="1800"/>
              <a:t>: Instances of </a:t>
            </a:r>
            <a:r>
              <a:rPr lang="en" sz="1800">
                <a:latin typeface="Roboto Mono Medium"/>
                <a:ea typeface="Roboto Mono Medium"/>
                <a:cs typeface="Roboto Mono Medium"/>
                <a:sym typeface="Roboto Mono Medium"/>
              </a:rPr>
              <a:t>flax.nnx.Param</a:t>
            </a:r>
            <a:r>
              <a:rPr lang="en" sz="1800"/>
              <a:t>, defined as attributes. They are typically initialized eagerly when the module is created, if f</a:t>
            </a:r>
            <a:r>
              <a:rPr lang="en" sz="1800">
                <a:latin typeface="Roboto Mono Medium"/>
                <a:ea typeface="Roboto Mono Medium"/>
                <a:cs typeface="Roboto Mono Medium"/>
                <a:sym typeface="Roboto Mono Medium"/>
              </a:rPr>
              <a:t>lax.nnx.Rngs</a:t>
            </a:r>
            <a:r>
              <a:rPr lang="en" sz="1800"/>
              <a:t> (for random </a:t>
            </a:r>
            <a:r>
              <a:rPr lang="en" sz="1800"/>
              <a:t>keys</a:t>
            </a:r>
            <a:r>
              <a:rPr lang="en" sz="1800"/>
              <a:t>) are provided.</a:t>
            </a:r>
            <a:endParaRPr sz="1800"/>
          </a:p>
          <a:p>
            <a:pPr indent="-342900" lvl="0" marL="457200" rtl="0" algn="l">
              <a:lnSpc>
                <a:spcPct val="115000"/>
              </a:lnSpc>
              <a:spcBef>
                <a:spcPts val="1000"/>
              </a:spcBef>
              <a:spcAft>
                <a:spcPts val="0"/>
              </a:spcAft>
              <a:buSzPts val="1800"/>
              <a:buChar char="●"/>
            </a:pPr>
            <a:r>
              <a:rPr b="1" lang="en" sz="1800"/>
              <a:t>State Management</a:t>
            </a:r>
            <a:r>
              <a:rPr lang="en" sz="1800"/>
              <a:t>: Uses Python's reference semantics, allowing models to be regular Python objects holding their own state.</a:t>
            </a:r>
            <a:endParaRPr sz="1800"/>
          </a:p>
          <a:p>
            <a:pPr indent="-342900" lvl="0" marL="457200" rtl="0" algn="l">
              <a:lnSpc>
                <a:spcPct val="115000"/>
              </a:lnSpc>
              <a:spcBef>
                <a:spcPts val="1000"/>
              </a:spcBef>
              <a:spcAft>
                <a:spcPts val="1000"/>
              </a:spcAft>
              <a:buSzPts val="1800"/>
              <a:buChar char="●"/>
            </a:pPr>
            <a:r>
              <a:rPr b="1" lang="en" sz="1800"/>
              <a:t>PyTorch Parallel</a:t>
            </a:r>
            <a:r>
              <a:rPr lang="en" sz="1800"/>
              <a:t>: Defining an NNX model is very much like defining a </a:t>
            </a:r>
            <a:r>
              <a:rPr lang="en" sz="1800">
                <a:latin typeface="Roboto Mono Medium"/>
                <a:ea typeface="Roboto Mono Medium"/>
                <a:cs typeface="Roboto Mono Medium"/>
                <a:sym typeface="Roboto Mono Medium"/>
              </a:rPr>
              <a:t>torch.nn.Module</a:t>
            </a:r>
            <a:r>
              <a:rPr lang="en" sz="1800"/>
              <a:t>. Parameters are attributes, and the model object itself holds its state. A key difference is the explicit handling of random number generator seeds (Rngs) for parameter initialization in NNX.</a:t>
            </a:r>
            <a:endParaRPr sz="1800"/>
          </a:p>
        </p:txBody>
      </p:sp>
      <p:sp>
        <p:nvSpPr>
          <p:cNvPr id="1370" name="Google Shape;1370;p13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Model &amp; Parameter Handling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374" name="Shape 1374"/>
        <p:cNvGrpSpPr/>
        <p:nvPr/>
      </p:nvGrpSpPr>
      <p:grpSpPr>
        <a:xfrm>
          <a:off x="0" y="0"/>
          <a:ext cx="0" cy="0"/>
          <a:chOff x="0" y="0"/>
          <a:chExt cx="0" cy="0"/>
        </a:xfrm>
      </p:grpSpPr>
      <p:sp>
        <p:nvSpPr>
          <p:cNvPr id="1375" name="Google Shape;1375;p136"/>
          <p:cNvSpPr txBox="1"/>
          <p:nvPr/>
        </p:nvSpPr>
        <p:spPr>
          <a:xfrm>
            <a:off x="375525" y="1009325"/>
            <a:ext cx="83526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SimpleMLP</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din: int, dmid: int, dout: int,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nnx.Linear(din, dmid,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.relu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nnx.relu</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nnx.Linear(dmid, dout,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__call__(self, x: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.relu(x)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x</a:t>
            </a:r>
            <a:endParaRPr sz="1200">
              <a:solidFill>
                <a:srgbClr val="F06292"/>
              </a:solidFill>
              <a:latin typeface="Roboto Mono"/>
              <a:ea typeface="Roboto Mono"/>
              <a:cs typeface="Roboto Mono"/>
              <a:sym typeface="Roboto Mono"/>
            </a:endParaRPr>
          </a:p>
        </p:txBody>
      </p:sp>
      <p:sp>
        <p:nvSpPr>
          <p:cNvPr id="1376" name="Google Shape;1376;p13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Defining an NNX Model</a:t>
            </a:r>
            <a:endParaRPr>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380" name="Shape 1380"/>
        <p:cNvGrpSpPr/>
        <p:nvPr/>
      </p:nvGrpSpPr>
      <p:grpSpPr>
        <a:xfrm>
          <a:off x="0" y="0"/>
          <a:ext cx="0" cy="0"/>
          <a:chOff x="0" y="0"/>
          <a:chExt cx="0" cy="0"/>
        </a:xfrm>
      </p:grpSpPr>
      <p:sp>
        <p:nvSpPr>
          <p:cNvPr id="1381" name="Google Shape;1381;p137"/>
          <p:cNvSpPr txBox="1"/>
          <p:nvPr/>
        </p:nvSpPr>
        <p:spPr>
          <a:xfrm>
            <a:off x="375525" y="10855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instantiation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key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jax.random.key(</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model_rngs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nnx.Rngs(key)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SimpleMLP(</a:t>
            </a:r>
            <a:r>
              <a:rPr lang="en" sz="1200">
                <a:solidFill>
                  <a:srgbClr val="FBC02D"/>
                </a:solidFill>
                <a:latin typeface="Roboto Mono"/>
                <a:ea typeface="Roboto Mono"/>
                <a:cs typeface="Roboto Mono"/>
                <a:sym typeface="Roboto Mono"/>
              </a:rPr>
              <a:t>din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dmid</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20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dout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model_rngs)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Optimizer Initialization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learning_rate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optax_opt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learning_rate) </a:t>
            </a:r>
            <a:r>
              <a:rPr lang="en" sz="1200">
                <a:solidFill>
                  <a:srgbClr val="F06292"/>
                </a:solidFill>
                <a:latin typeface="Roboto Mono"/>
                <a:ea typeface="Roboto Mono"/>
                <a:cs typeface="Roboto Mono"/>
                <a:sym typeface="Roboto Mono"/>
              </a:rPr>
              <a:t># Optax transform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optax_opt,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endParaRPr sz="1200">
              <a:solidFill>
                <a:srgbClr val="F06292"/>
              </a:solidFill>
              <a:latin typeface="Roboto Mono"/>
              <a:ea typeface="Roboto Mono"/>
              <a:cs typeface="Roboto Mono"/>
              <a:sym typeface="Roboto Mono"/>
            </a:endParaRPr>
          </a:p>
        </p:txBody>
      </p:sp>
      <p:sp>
        <p:nvSpPr>
          <p:cNvPr id="1382" name="Google Shape;1382;p137"/>
          <p:cNvSpPr txBox="1"/>
          <p:nvPr>
            <p:ph idx="4294967295" type="title"/>
          </p:nvPr>
        </p:nvSpPr>
        <p:spPr>
          <a:xfrm>
            <a:off x="344500" y="264375"/>
            <a:ext cx="8352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Instantiating Model &amp; Optimizer</a:t>
            </a:r>
            <a:endParaRPr>
              <a:solidFill>
                <a:schemeClr val="lt2"/>
              </a:solidFill>
            </a:endParaRPr>
          </a:p>
        </p:txBody>
      </p:sp>
      <p:sp>
        <p:nvSpPr>
          <p:cNvPr id="1383" name="Google Shape;1383;p137"/>
          <p:cNvSpPr txBox="1"/>
          <p:nvPr/>
        </p:nvSpPr>
        <p:spPr>
          <a:xfrm>
            <a:off x="478225" y="3938575"/>
            <a:ext cx="7826700" cy="10518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Roboto"/>
                <a:ea typeface="Roboto"/>
                <a:cs typeface="Roboto"/>
                <a:sym typeface="Roboto"/>
              </a:rPr>
              <a:t>PyTorch Parallel (Optimizer):</a:t>
            </a:r>
            <a:endParaRPr sz="1800">
              <a:solidFill>
                <a:schemeClr val="lt1"/>
              </a:solidFill>
              <a:latin typeface="Roboto"/>
              <a:ea typeface="Roboto"/>
              <a:cs typeface="Roboto"/>
              <a:sym typeface="Roboto"/>
            </a:endParaRPr>
          </a:p>
          <a:p>
            <a:pPr indent="0" lvl="0" marL="0" rtl="0" algn="l">
              <a:spcBef>
                <a:spcPts val="1000"/>
              </a:spcBef>
              <a:spcAft>
                <a:spcPts val="0"/>
              </a:spcAft>
              <a:buNone/>
            </a:pPr>
            <a:r>
              <a:rPr b="1" lang="en" sz="1500">
                <a:solidFill>
                  <a:schemeClr val="lt1"/>
                </a:solidFill>
                <a:latin typeface="Roboto"/>
                <a:ea typeface="Roboto"/>
                <a:cs typeface="Roboto"/>
                <a:sym typeface="Roboto"/>
              </a:rPr>
              <a:t>NNX/Optax</a:t>
            </a:r>
            <a:r>
              <a:rPr lang="en" sz="1500">
                <a:solidFill>
                  <a:schemeClr val="lt1"/>
                </a:solidFill>
                <a:latin typeface="Roboto"/>
                <a:ea typeface="Roboto"/>
                <a:cs typeface="Roboto"/>
                <a:sym typeface="Roboto"/>
              </a:rPr>
              <a:t>: optimizer_state = nnx.Optimizer(model, optax_opt, wrt=nnx.Param)</a:t>
            </a:r>
            <a:endParaRPr sz="1500">
              <a:solidFill>
                <a:schemeClr val="lt1"/>
              </a:solidFill>
              <a:latin typeface="Roboto"/>
              <a:ea typeface="Roboto"/>
              <a:cs typeface="Roboto"/>
              <a:sym typeface="Roboto"/>
            </a:endParaRPr>
          </a:p>
          <a:p>
            <a:pPr indent="0" lvl="0" marL="0" rtl="0" algn="l">
              <a:spcBef>
                <a:spcPts val="0"/>
              </a:spcBef>
              <a:spcAft>
                <a:spcPts val="0"/>
              </a:spcAft>
              <a:buNone/>
            </a:pPr>
            <a:r>
              <a:rPr b="1" lang="en" sz="1500">
                <a:solidFill>
                  <a:schemeClr val="lt1"/>
                </a:solidFill>
                <a:latin typeface="Roboto"/>
                <a:ea typeface="Roboto"/>
                <a:cs typeface="Roboto"/>
                <a:sym typeface="Roboto"/>
              </a:rPr>
              <a:t>PyTorch</a:t>
            </a:r>
            <a:r>
              <a:rPr lang="en" sz="1500">
                <a:solidFill>
                  <a:schemeClr val="lt1"/>
                </a:solidFill>
                <a:latin typeface="Roboto"/>
                <a:ea typeface="Roboto"/>
                <a:cs typeface="Roboto"/>
                <a:sym typeface="Roboto"/>
              </a:rPr>
              <a:t>: optimizer = torch.optim.Adam(pytorch_model.parameters(), lr=0.001)</a:t>
            </a:r>
            <a:endParaRPr sz="1500">
              <a:solidFill>
                <a:schemeClr val="lt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 name="Shape 1387"/>
        <p:cNvGrpSpPr/>
        <p:nvPr/>
      </p:nvGrpSpPr>
      <p:grpSpPr>
        <a:xfrm>
          <a:off x="0" y="0"/>
          <a:ext cx="0" cy="0"/>
          <a:chOff x="0" y="0"/>
          <a:chExt cx="0" cy="0"/>
        </a:xfrm>
      </p:grpSpPr>
      <p:sp>
        <p:nvSpPr>
          <p:cNvPr id="1388" name="Google Shape;1388;p138"/>
          <p:cNvSpPr txBox="1"/>
          <p:nvPr>
            <p:ph idx="1" type="body"/>
          </p:nvPr>
        </p:nvSpPr>
        <p:spPr>
          <a:xfrm>
            <a:off x="344500" y="962775"/>
            <a:ext cx="8299800" cy="4125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Loss Function</a:t>
            </a:r>
            <a:r>
              <a:rPr lang="en" sz="1800"/>
              <a:t>: A Python function that takes the model instance, input data, and targets, then returns a scalar loss value.</a:t>
            </a:r>
            <a:endParaRPr sz="1800"/>
          </a:p>
          <a:p>
            <a:pPr indent="-342900" lvl="0" marL="457200" rtl="0" algn="l">
              <a:lnSpc>
                <a:spcPct val="115000"/>
              </a:lnSpc>
              <a:spcBef>
                <a:spcPts val="1000"/>
              </a:spcBef>
              <a:spcAft>
                <a:spcPts val="0"/>
              </a:spcAft>
              <a:buSzPts val="1800"/>
              <a:buChar char="●"/>
            </a:pPr>
            <a:r>
              <a:rPr b="1" lang="en" sz="1800"/>
              <a:t>Gradient Calculation</a:t>
            </a:r>
            <a:r>
              <a:rPr lang="en" sz="1800"/>
              <a:t>: Use </a:t>
            </a:r>
            <a:r>
              <a:rPr lang="en" sz="1800">
                <a:latin typeface="Roboto Mono Medium"/>
                <a:ea typeface="Roboto Mono Medium"/>
                <a:cs typeface="Roboto Mono Medium"/>
                <a:sym typeface="Roboto Mono Medium"/>
              </a:rPr>
              <a:t>flax.nnx.value_and_grad(loss_fn)</a:t>
            </a:r>
            <a:r>
              <a:rPr lang="en" sz="1800"/>
              <a:t> to get both the loss and the gradients w.r.t. model parameters.</a:t>
            </a:r>
            <a:endParaRPr sz="1800"/>
          </a:p>
          <a:p>
            <a:pPr indent="-342900" lvl="0" marL="457200" rtl="0" algn="l">
              <a:lnSpc>
                <a:spcPct val="115000"/>
              </a:lnSpc>
              <a:spcBef>
                <a:spcPts val="1000"/>
              </a:spcBef>
              <a:spcAft>
                <a:spcPts val="0"/>
              </a:spcAft>
              <a:buSzPts val="1800"/>
              <a:buChar char="●"/>
            </a:pPr>
            <a:r>
              <a:rPr b="1" lang="en" sz="1800"/>
              <a:t>PyTorch Parallel (Gradients)</a:t>
            </a:r>
            <a:r>
              <a:rPr lang="en" sz="1800"/>
              <a:t>:</a:t>
            </a:r>
            <a:endParaRPr sz="1800"/>
          </a:p>
          <a:p>
            <a:pPr indent="-342900" lvl="1" marL="914400" rtl="0" algn="l">
              <a:lnSpc>
                <a:spcPct val="115000"/>
              </a:lnSpc>
              <a:spcBef>
                <a:spcPts val="1000"/>
              </a:spcBef>
              <a:spcAft>
                <a:spcPts val="0"/>
              </a:spcAft>
              <a:buSzPts val="1800"/>
              <a:buChar char="○"/>
            </a:pPr>
            <a:r>
              <a:rPr b="1" lang="en" sz="1800"/>
              <a:t>NNX/JAX:</a:t>
            </a:r>
            <a:br>
              <a:rPr lang="en" sz="1800"/>
            </a:br>
            <a:r>
              <a:rPr lang="en" sz="1600">
                <a:latin typeface="Roboto Mono Medium"/>
                <a:ea typeface="Roboto Mono Medium"/>
                <a:cs typeface="Roboto Mono Medium"/>
                <a:sym typeface="Roboto Mono Medium"/>
              </a:rPr>
              <a:t>loss, grads = nnx.value_and_grad(loss_fn_closure)(model)</a:t>
            </a:r>
            <a:br>
              <a:rPr lang="en" sz="1800"/>
            </a:br>
            <a:r>
              <a:rPr lang="en" sz="1800"/>
              <a:t>computes and returns new gradient values.</a:t>
            </a:r>
            <a:endParaRPr sz="1800"/>
          </a:p>
          <a:p>
            <a:pPr indent="-342900" lvl="1" marL="914400" rtl="0" algn="l">
              <a:lnSpc>
                <a:spcPct val="115000"/>
              </a:lnSpc>
              <a:spcBef>
                <a:spcPts val="1000"/>
              </a:spcBef>
              <a:spcAft>
                <a:spcPts val="1000"/>
              </a:spcAft>
              <a:buSzPts val="1800"/>
              <a:buChar char="○"/>
            </a:pPr>
            <a:r>
              <a:rPr b="1" lang="en" sz="1800"/>
              <a:t>PyTorch</a:t>
            </a:r>
            <a:r>
              <a:rPr lang="en" sz="1800"/>
              <a:t>: </a:t>
            </a:r>
            <a:r>
              <a:rPr lang="en" sz="1800">
                <a:latin typeface="Roboto Mono Medium"/>
                <a:ea typeface="Roboto Mono Medium"/>
                <a:cs typeface="Roboto Mono Medium"/>
                <a:sym typeface="Roboto Mono Medium"/>
              </a:rPr>
              <a:t>loss.backward()</a:t>
            </a:r>
            <a:r>
              <a:rPr lang="en" sz="1800"/>
              <a:t> computes gradients and stores them in the .grad attribute of parameters. JAX's functional nature means no </a:t>
            </a:r>
            <a:r>
              <a:rPr lang="en" sz="1800">
                <a:latin typeface="Roboto Mono Medium"/>
                <a:ea typeface="Roboto Mono Medium"/>
                <a:cs typeface="Roboto Mono Medium"/>
                <a:sym typeface="Roboto Mono Medium"/>
              </a:rPr>
              <a:t>optimizer.zero_grad()</a:t>
            </a:r>
            <a:r>
              <a:rPr lang="en" sz="1800"/>
              <a:t> is needed.</a:t>
            </a:r>
            <a:endParaRPr sz="1800"/>
          </a:p>
        </p:txBody>
      </p:sp>
      <p:sp>
        <p:nvSpPr>
          <p:cNvPr id="1389" name="Google Shape;1389;p13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Optimizer Usage - Loss Function &amp; Gradients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393" name="Shape 1393"/>
        <p:cNvGrpSpPr/>
        <p:nvPr/>
      </p:nvGrpSpPr>
      <p:grpSpPr>
        <a:xfrm>
          <a:off x="0" y="0"/>
          <a:ext cx="0" cy="0"/>
          <a:chOff x="0" y="0"/>
          <a:chExt cx="0" cy="0"/>
        </a:xfrm>
      </p:grpSpPr>
      <p:sp>
        <p:nvSpPr>
          <p:cNvPr id="1394" name="Google Shape;1394;p139"/>
          <p:cNvSpPr txBox="1"/>
          <p:nvPr/>
        </p:nvSpPr>
        <p:spPr>
          <a:xfrm>
            <a:off x="375525" y="10093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mse_loss</a:t>
            </a:r>
            <a:r>
              <a:rPr lang="en" sz="1200">
                <a:solidFill>
                  <a:srgbClr val="ECEFF1"/>
                </a:solidFill>
                <a:latin typeface="Roboto Mono"/>
                <a:ea typeface="Roboto Mono"/>
                <a:cs typeface="Roboto Mono"/>
                <a:sym typeface="Roboto Mono"/>
              </a:rPr>
              <a:t>(model_instance: SimpleMLP,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x_batch: jax.Array, y_batch: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predictions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model_instance(x_batch) </a:t>
            </a:r>
            <a:r>
              <a:rPr lang="en" sz="1200">
                <a:solidFill>
                  <a:srgbClr val="F06292"/>
                </a:solidFill>
                <a:latin typeface="Roboto Mono"/>
                <a:ea typeface="Roboto Mono"/>
                <a:cs typeface="Roboto Mono"/>
                <a:sym typeface="Roboto Mono"/>
              </a:rPr>
              <a:t># Forward pass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jnp.mean((predictions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y_batch)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loss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a training step, using a closure for x_batch, y_batch: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loss_fn_for_grad</a:t>
            </a:r>
            <a:r>
              <a:rPr lang="en" sz="1200">
                <a:solidFill>
                  <a:srgbClr val="ECEFF1"/>
                </a:solidFill>
                <a:latin typeface="Roboto Mono"/>
                <a:ea typeface="Roboto Mono"/>
                <a:cs typeface="Roboto Mono"/>
                <a:sym typeface="Roboto Mono"/>
              </a:rPr>
              <a:t>(mdl):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mse_loss(mdl, x_batch_static, y_batch_static)</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loss_val, grads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nnx.value_and_grad(loss_fn_for_grad)(optimizer_state.model)</a:t>
            </a:r>
            <a:endParaRPr sz="1200">
              <a:solidFill>
                <a:srgbClr val="4DD0E1"/>
              </a:solidFill>
              <a:latin typeface="Roboto Mono"/>
              <a:ea typeface="Roboto Mono"/>
              <a:cs typeface="Roboto Mono"/>
              <a:sym typeface="Roboto Mono"/>
            </a:endParaRPr>
          </a:p>
        </p:txBody>
      </p:sp>
      <p:sp>
        <p:nvSpPr>
          <p:cNvPr id="1395" name="Google Shape;1395;p13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Loss &amp; Gradient Code</a:t>
            </a:r>
            <a:endParaRPr>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9" name="Shape 1399"/>
        <p:cNvGrpSpPr/>
        <p:nvPr/>
      </p:nvGrpSpPr>
      <p:grpSpPr>
        <a:xfrm>
          <a:off x="0" y="0"/>
          <a:ext cx="0" cy="0"/>
          <a:chOff x="0" y="0"/>
          <a:chExt cx="0" cy="0"/>
        </a:xfrm>
      </p:grpSpPr>
      <p:sp>
        <p:nvSpPr>
          <p:cNvPr id="1400" name="Google Shape;1400;p140"/>
          <p:cNvSpPr txBox="1"/>
          <p:nvPr>
            <p:ph idx="1" type="body"/>
          </p:nvPr>
        </p:nvSpPr>
        <p:spPr>
          <a:xfrm>
            <a:off x="344500" y="734175"/>
            <a:ext cx="8331600" cy="4289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Parameter Update</a:t>
            </a:r>
            <a:r>
              <a:rPr lang="en" sz="1800"/>
              <a:t>: The </a:t>
            </a:r>
            <a:r>
              <a:rPr lang="en" sz="1800">
                <a:latin typeface="Roboto Mono Medium"/>
                <a:ea typeface="Roboto Mono Medium"/>
                <a:cs typeface="Roboto Mono Medium"/>
                <a:sym typeface="Roboto Mono Medium"/>
              </a:rPr>
              <a:t>optimizer_state.update(model, grads)</a:t>
            </a:r>
            <a:r>
              <a:rPr lang="en" sz="1800"/>
              <a:t> method applies the computed gradients to the model's parameters (in-place within optimizer_state) and updates the Optax optimizer's internal state.</a:t>
            </a:r>
            <a:endParaRPr sz="1800"/>
          </a:p>
          <a:p>
            <a:pPr indent="-342900" lvl="0" marL="457200" rtl="0" algn="l">
              <a:lnSpc>
                <a:spcPct val="115000"/>
              </a:lnSpc>
              <a:spcBef>
                <a:spcPts val="1000"/>
              </a:spcBef>
              <a:spcAft>
                <a:spcPts val="0"/>
              </a:spcAft>
              <a:buSzPts val="1800"/>
              <a:buChar char="●"/>
            </a:pPr>
            <a:r>
              <a:rPr b="1" lang="en" sz="1800"/>
              <a:t>Training Step Function</a:t>
            </a:r>
            <a:r>
              <a:rPr lang="en" sz="1800"/>
              <a:t>: Encapsulate loss calculation, gradient computation, and parameter update within a single function.</a:t>
            </a:r>
            <a:endParaRPr sz="1800"/>
          </a:p>
          <a:p>
            <a:pPr indent="-342900" lvl="0" marL="457200" rtl="0" algn="l">
              <a:lnSpc>
                <a:spcPct val="115000"/>
              </a:lnSpc>
              <a:spcBef>
                <a:spcPts val="1000"/>
              </a:spcBef>
              <a:spcAft>
                <a:spcPts val="0"/>
              </a:spcAft>
              <a:buSzPts val="1800"/>
              <a:buChar char="●"/>
            </a:pPr>
            <a:r>
              <a:rPr lang="en" sz="1800">
                <a:latin typeface="Roboto Mono SemiBold"/>
                <a:ea typeface="Roboto Mono SemiBold"/>
                <a:cs typeface="Roboto Mono SemiBold"/>
                <a:sym typeface="Roboto Mono SemiBold"/>
              </a:rPr>
              <a:t>@nnx.jit</a:t>
            </a:r>
            <a:r>
              <a:rPr lang="en" sz="1800"/>
              <a:t>: Decorate the training step function with </a:t>
            </a:r>
            <a:r>
              <a:rPr lang="en" sz="1800">
                <a:latin typeface="Roboto Mono Medium"/>
                <a:ea typeface="Roboto Mono Medium"/>
                <a:cs typeface="Roboto Mono Medium"/>
                <a:sym typeface="Roboto Mono Medium"/>
              </a:rPr>
              <a:t>@nnx.jit</a:t>
            </a:r>
            <a:r>
              <a:rPr lang="en" sz="1800"/>
              <a:t> for JAX's Just-In-Time compilation. This is crucial for performance and correctly handles state updates in NNX objects.</a:t>
            </a:r>
            <a:endParaRPr sz="1800"/>
          </a:p>
          <a:p>
            <a:pPr indent="-342900" lvl="0" marL="457200" rtl="0" algn="l">
              <a:lnSpc>
                <a:spcPct val="115000"/>
              </a:lnSpc>
              <a:spcBef>
                <a:spcPts val="1000"/>
              </a:spcBef>
              <a:spcAft>
                <a:spcPts val="0"/>
              </a:spcAft>
              <a:buSzPts val="1800"/>
              <a:buChar char="●"/>
            </a:pPr>
            <a:r>
              <a:rPr b="1" lang="en" sz="1800"/>
              <a:t>PyTorch Parallel (Updates)</a:t>
            </a:r>
            <a:r>
              <a:rPr lang="en" sz="1800"/>
              <a:t>:</a:t>
            </a:r>
            <a:endParaRPr sz="1800"/>
          </a:p>
          <a:p>
            <a:pPr indent="-342900" lvl="1" marL="914400" rtl="0" algn="l">
              <a:lnSpc>
                <a:spcPct val="115000"/>
              </a:lnSpc>
              <a:spcBef>
                <a:spcPts val="1000"/>
              </a:spcBef>
              <a:spcAft>
                <a:spcPts val="0"/>
              </a:spcAft>
              <a:buSzPts val="1800"/>
              <a:buChar char="○"/>
            </a:pPr>
            <a:r>
              <a:rPr lang="en" sz="1800"/>
              <a:t>NNX/Optax: </a:t>
            </a:r>
            <a:r>
              <a:rPr lang="en" sz="1800">
                <a:latin typeface="Roboto Mono Medium"/>
                <a:ea typeface="Roboto Mono Medium"/>
                <a:cs typeface="Roboto Mono Medium"/>
                <a:sym typeface="Roboto Mono Medium"/>
              </a:rPr>
              <a:t>optimizer_state.update(model, grads)</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1000"/>
              </a:spcAft>
              <a:buSzPts val="1800"/>
              <a:buChar char="○"/>
            </a:pPr>
            <a:r>
              <a:rPr lang="en" sz="1800"/>
              <a:t>PyTorch: </a:t>
            </a:r>
            <a:r>
              <a:rPr lang="en" sz="1800">
                <a:latin typeface="Roboto Mono Medium"/>
                <a:ea typeface="Roboto Mono Medium"/>
                <a:cs typeface="Roboto Mono Medium"/>
                <a:sym typeface="Roboto Mono Medium"/>
              </a:rPr>
              <a:t>optimizer.step()</a:t>
            </a:r>
            <a:endParaRPr sz="1800">
              <a:latin typeface="Roboto Mono Medium"/>
              <a:ea typeface="Roboto Mono Medium"/>
              <a:cs typeface="Roboto Mono Medium"/>
              <a:sym typeface="Roboto Mono Medium"/>
            </a:endParaRPr>
          </a:p>
        </p:txBody>
      </p:sp>
      <p:sp>
        <p:nvSpPr>
          <p:cNvPr id="1401" name="Google Shape;1401;p140"/>
          <p:cNvSpPr txBox="1"/>
          <p:nvPr>
            <p:ph type="title"/>
          </p:nvPr>
        </p:nvSpPr>
        <p:spPr>
          <a:xfrm>
            <a:off x="344500" y="264375"/>
            <a:ext cx="8268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Optimizer Usage - Parameter Updates &amp; Training Step</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